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2064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EFECC-4E55-1B49-9685-3BA1F9777860}" type="datetimeFigureOut">
              <a:rPr lang="nl-NL" smtClean="0"/>
              <a:t>7/12/18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784D1-F175-C84E-A0E7-6388D5EB83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86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84D1-F175-C84E-A0E7-6388D5EB838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365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84D1-F175-C84E-A0E7-6388D5EB838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410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84D1-F175-C84E-A0E7-6388D5EB838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11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</a:t>
            </a:r>
            <a:r>
              <a:rPr lang="mr-IN" dirty="0" smtClean="0"/>
              <a:t>–</a:t>
            </a:r>
            <a:r>
              <a:rPr lang="nl-NL" dirty="0" smtClean="0"/>
              <a:t>teaching 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Vox-pelt 10/12/2018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081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59" y="1100628"/>
            <a:ext cx="7675859" cy="3911572"/>
          </a:xfrm>
        </p:spPr>
        <p:txBody>
          <a:bodyPr/>
          <a:lstStyle/>
          <a:p>
            <a:r>
              <a:rPr lang="nl-NL" dirty="0" smtClean="0"/>
              <a:t>Stel samen met je collega-co-teachers een agenda voor het komende trimester op: </a:t>
            </a:r>
          </a:p>
          <a:p>
            <a:pPr>
              <a:buFont typeface="Arial"/>
              <a:buChar char="•"/>
            </a:pPr>
            <a:r>
              <a:rPr lang="nl-NL" dirty="0" smtClean="0"/>
              <a:t>1 overlegmoment per week </a:t>
            </a:r>
          </a:p>
          <a:p>
            <a:pPr>
              <a:buFont typeface="Arial"/>
              <a:buChar char="•"/>
            </a:pPr>
            <a:r>
              <a:rPr lang="nl-NL" dirty="0" smtClean="0"/>
              <a:t>1 showles per week  </a:t>
            </a:r>
          </a:p>
          <a:p>
            <a:pPr marL="0" indent="0"/>
            <a:endParaRPr lang="nl-NL" dirty="0"/>
          </a:p>
          <a:p>
            <a:pPr marL="0" indent="0"/>
            <a:r>
              <a:rPr lang="nl-NL" dirty="0" smtClean="0"/>
              <a:t>Stuur de agenda VOOR DE WINTERVAKANTIE via Smartschool naar:</a:t>
            </a:r>
          </a:p>
          <a:p>
            <a:pPr marL="573786" lvl="3" indent="-285750">
              <a:buFont typeface="Arial"/>
              <a:buChar char="•"/>
            </a:pPr>
            <a:r>
              <a:rPr lang="nl-NL" dirty="0" smtClean="0"/>
              <a:t>Bj</a:t>
            </a:r>
            <a:r>
              <a:rPr lang="nl-NL" dirty="0" smtClean="0"/>
              <a:t>örn Desair</a:t>
            </a:r>
          </a:p>
          <a:p>
            <a:pPr marL="573786" lvl="3" indent="-285750">
              <a:buFont typeface="Arial"/>
              <a:buChar char="•"/>
            </a:pPr>
            <a:r>
              <a:rPr lang="nl-NL" dirty="0" smtClean="0"/>
              <a:t>Dennis Dictus</a:t>
            </a:r>
          </a:p>
          <a:p>
            <a:pPr marL="573786" lvl="3" indent="-285750">
              <a:buFont typeface="Arial"/>
              <a:buChar char="•"/>
            </a:pPr>
            <a:r>
              <a:rPr lang="nl-NL" dirty="0" smtClean="0"/>
              <a:t>Quinten Martens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Enkel showlessen worden door ons bijgewoond zonder voorafgaand bericht. </a:t>
            </a:r>
          </a:p>
          <a:p>
            <a:r>
              <a:rPr lang="nl-NL" dirty="0" smtClean="0"/>
              <a:t>Hulp nodig bij de voorbereiding van een showles? Minstens 3 werkdagen op voorhand.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6300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Afspraken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nl-NL" dirty="0" smtClean="0"/>
          </a:p>
          <a:p>
            <a:pPr>
              <a:buFont typeface="+mj-lt"/>
              <a:buAutoNum type="arabicPeriod"/>
            </a:pPr>
            <a:r>
              <a:rPr lang="nl-NL" dirty="0" smtClean="0"/>
              <a:t>Minstens 4 van de 6 starters komen aan bod tijdens het tweede trimester. </a:t>
            </a:r>
            <a:endParaRPr lang="nl-NL" dirty="0"/>
          </a:p>
          <a:p>
            <a:pPr>
              <a:buFont typeface="+mj-lt"/>
              <a:buAutoNum type="arabicPeriod"/>
            </a:pPr>
            <a:r>
              <a:rPr lang="nl-NL" dirty="0" smtClean="0"/>
              <a:t>Voor elke showles wordt een lesplan gemaakt. 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Van elk overleg wordt een kort verslag gemaakt. 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De lesplannen en verslagen worden in de daarvoor voorziene sjablonen gemaakt.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De lesplannen en verslagen worden verzameld in een mapje dat tijdens een showles steeds aanwezig is in de klas. 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De lesplannen en verslagen worden ge</a:t>
            </a:r>
            <a:r>
              <a:rPr lang="nl-NL" dirty="0" smtClean="0"/>
              <a:t>üpload in de daarvoor voorziene mappen op Smartschool. </a:t>
            </a:r>
            <a:endParaRPr lang="nl-NL" dirty="0" smtClean="0"/>
          </a:p>
          <a:p>
            <a:pPr>
              <a:buFont typeface="+mj-lt"/>
              <a:buAutoNum type="arabicPeriod"/>
            </a:pPr>
            <a:r>
              <a:rPr lang="nl-NL" dirty="0" smtClean="0"/>
              <a:t>Wijzigingen in de agenda worden minstens 5 werkdagen op voorhand doorgegeven met vermelding van de reden.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03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Co-teaching?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nl-NL" dirty="0" smtClean="0"/>
              <a:t>Leerkrachten zijn gelijkwaardige partners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nl-NL" dirty="0" smtClean="0"/>
              <a:t>1 klaslokaal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nl-NL" dirty="0" smtClean="0"/>
              <a:t>Samen verantwoordelijk voor behalen lesdoelen 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endParaRPr lang="nl-NL" dirty="0" smtClean="0"/>
          </a:p>
          <a:p>
            <a:pPr>
              <a:buFont typeface="Arial"/>
              <a:buChar char="•"/>
            </a:pPr>
            <a:endParaRPr lang="nl-NL" dirty="0" smtClean="0"/>
          </a:p>
          <a:p>
            <a:pPr>
              <a:buFont typeface="Arial"/>
              <a:buChar char="•"/>
            </a:pPr>
            <a:endParaRPr lang="nl-NL" dirty="0" smtClean="0"/>
          </a:p>
          <a:p>
            <a:pPr>
              <a:buFont typeface="Arial"/>
              <a:buChar char="•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9413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 starters (1)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dirty="0" smtClean="0"/>
              <a:t>OBSERVERENDE CO-TEACHING </a:t>
            </a:r>
          </a:p>
          <a:p>
            <a:pPr marL="0" indent="0"/>
            <a:r>
              <a:rPr lang="nl-NL" i="1" dirty="0" smtClean="0"/>
              <a:t>1 leerkracht geeft les, de andere observeert. Daarna bespreken ze samen de les. 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13" y="1802022"/>
            <a:ext cx="3225800" cy="28784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030313" y="2242656"/>
            <a:ext cx="43642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Doel?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LEERLINGEN leren kennen. </a:t>
            </a:r>
          </a:p>
          <a:p>
            <a:endParaRPr lang="nl-NL" dirty="0"/>
          </a:p>
          <a:p>
            <a:r>
              <a:rPr lang="nl-NL" dirty="0" smtClean="0"/>
              <a:t>Belangrijk!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Kies een focus. Observeer GERICHT.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88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 Starters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dirty="0" smtClean="0"/>
              <a:t>ASSISTERENDE CO-TEACHING</a:t>
            </a:r>
          </a:p>
          <a:p>
            <a:pPr marL="0" indent="0"/>
            <a:r>
              <a:rPr lang="nl-NL" i="1" dirty="0" smtClean="0"/>
              <a:t>1 leerkracht geeft les, de andere beweegt in de ruimte en helpt leerlingen. </a:t>
            </a:r>
          </a:p>
          <a:p>
            <a:pPr marL="0" indent="0"/>
            <a:endParaRPr lang="nl-NL" dirty="0" smtClean="0"/>
          </a:p>
          <a:p>
            <a:pPr marL="0" indent="0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1497271"/>
            <a:ext cx="3588385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/>
          <p:cNvSpPr txBox="1"/>
          <p:nvPr/>
        </p:nvSpPr>
        <p:spPr>
          <a:xfrm>
            <a:off x="4030313" y="2269676"/>
            <a:ext cx="43642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Doel?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Ondersteuning voor leerlingen ad hoc. </a:t>
            </a:r>
          </a:p>
          <a:p>
            <a:endParaRPr lang="nl-NL" dirty="0"/>
          </a:p>
          <a:p>
            <a:r>
              <a:rPr lang="nl-NL" dirty="0" smtClean="0"/>
              <a:t>Belangrijk!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Vooral bij sterk ‘gestuurde’ lessen.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680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 STARTERS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dirty="0" smtClean="0"/>
              <a:t>PARALLELLE CO-TEACHING</a:t>
            </a:r>
          </a:p>
          <a:p>
            <a:pPr marL="0" indent="0"/>
            <a:r>
              <a:rPr lang="nl-NL" i="1" dirty="0"/>
              <a:t>L</a:t>
            </a:r>
            <a:r>
              <a:rPr lang="nl-NL" i="1" dirty="0" smtClean="0"/>
              <a:t>eerkrachten geven dezelfde inhoud aan een opgesplitste groep. </a:t>
            </a:r>
          </a:p>
          <a:p>
            <a:pPr marL="0" indent="0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1633837"/>
            <a:ext cx="330454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030313" y="2269676"/>
            <a:ext cx="43642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Doel?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Differenti</a:t>
            </a:r>
            <a:r>
              <a:rPr lang="nl-NL" dirty="0" smtClean="0"/>
              <a:t>ëren (tempo, niveau, </a:t>
            </a:r>
            <a:r>
              <a:rPr lang="mr-IN" dirty="0" smtClean="0"/>
              <a:t>…</a:t>
            </a:r>
            <a:r>
              <a:rPr lang="fr-FR" dirty="0" smtClean="0"/>
              <a:t>)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Belangrijk!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Beginsituatieanalyse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471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 STARTERS (4)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dirty="0" smtClean="0"/>
              <a:t>STATION CO-TEACHING</a:t>
            </a:r>
          </a:p>
          <a:p>
            <a:pPr marL="0" indent="0"/>
            <a:r>
              <a:rPr lang="nl-NL" i="1" dirty="0" smtClean="0"/>
              <a:t>De leerstof is verspreid over verschillende stations. De leerlingen doorlopen elk station, zelfstandig of onder begeleiding van de leerkrachten. </a:t>
            </a:r>
            <a:endParaRPr lang="nl-NL" dirty="0" smtClean="0"/>
          </a:p>
          <a:p>
            <a:pPr marL="0" indent="0"/>
            <a:endParaRPr lang="nl-NL" dirty="0"/>
          </a:p>
        </p:txBody>
      </p:sp>
      <p:pic>
        <p:nvPicPr>
          <p:cNvPr id="4" name="Afbeelding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21"/>
          <a:stretch/>
        </p:blipFill>
        <p:spPr bwMode="auto">
          <a:xfrm>
            <a:off x="904032" y="1681558"/>
            <a:ext cx="2541437" cy="31279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030313" y="2269676"/>
            <a:ext cx="43642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Doel?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Complexe (gelaagde) leerinhoud opsplitsen in deelthema’s. </a:t>
            </a:r>
          </a:p>
          <a:p>
            <a:endParaRPr lang="nl-NL" dirty="0"/>
          </a:p>
          <a:p>
            <a:r>
              <a:rPr lang="nl-NL" dirty="0" smtClean="0"/>
              <a:t>Belangrijk!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Te combineren met observerende co-teaching.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97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 STARTERS (5)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nl-NL" dirty="0" smtClean="0"/>
              <a:t>ALTERNATIEVE CO-TEACHING</a:t>
            </a:r>
          </a:p>
          <a:p>
            <a:pPr marL="0" indent="0"/>
            <a:r>
              <a:rPr lang="nl-NL" i="1" dirty="0" smtClean="0"/>
              <a:t>1 leerkracht geeft les aan de grote groep, de andere aan een kleinere groep. </a:t>
            </a:r>
            <a:r>
              <a:rPr lang="nl-NL" dirty="0" smtClean="0"/>
              <a:t> </a:t>
            </a:r>
          </a:p>
          <a:p>
            <a:pPr marL="0" indent="0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1590651"/>
            <a:ext cx="3543300" cy="3292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165433" y="2215636"/>
            <a:ext cx="43642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Doel?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Differenti</a:t>
            </a:r>
            <a:r>
              <a:rPr lang="nl-NL" dirty="0" smtClean="0"/>
              <a:t>ëren (tempo, niveau, </a:t>
            </a:r>
            <a:r>
              <a:rPr lang="mr-IN" dirty="0" smtClean="0"/>
              <a:t>…</a:t>
            </a:r>
            <a:r>
              <a:rPr lang="fr-FR" dirty="0" smtClean="0"/>
              <a:t>)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Belangrijk!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Verschil met parallelle co-teaching? Intensievere begeleiding van de kleinere groep.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019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 STARTERS (6)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dirty="0" smtClean="0"/>
              <a:t>COMPLEMENTAIRE CO-TEACHING</a:t>
            </a:r>
          </a:p>
          <a:p>
            <a:pPr marL="0" indent="0"/>
            <a:r>
              <a:rPr lang="nl-NL" i="1" dirty="0" smtClean="0"/>
              <a:t>2 leerkrachten begeleiden samen het onderwijsproces voor de volledige groep. </a:t>
            </a:r>
            <a:r>
              <a:rPr lang="nl-NL" dirty="0" smtClean="0"/>
              <a:t> </a:t>
            </a:r>
          </a:p>
          <a:p>
            <a:pPr marL="0" indent="0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1564821"/>
            <a:ext cx="3403600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/>
          <p:cNvSpPr txBox="1"/>
          <p:nvPr/>
        </p:nvSpPr>
        <p:spPr>
          <a:xfrm>
            <a:off x="4165433" y="2148086"/>
            <a:ext cx="43642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Doel? </a:t>
            </a:r>
          </a:p>
          <a:p>
            <a:endParaRPr lang="nl-NL" dirty="0" smtClean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Expertise en competenties van leerkrachten optimaal benutten. </a:t>
            </a:r>
          </a:p>
          <a:p>
            <a:endParaRPr lang="nl-NL" dirty="0"/>
          </a:p>
          <a:p>
            <a:r>
              <a:rPr lang="nl-NL" dirty="0" smtClean="0"/>
              <a:t>Belangrijk! 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Leerkrachten instrueren ieder ‘hun’ inhouden.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60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3859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STAP 1 - Leer je partners kennen</a:t>
            </a:r>
          </a:p>
          <a:p>
            <a:pPr marL="0" indent="0"/>
            <a:r>
              <a:rPr lang="nl-NL" dirty="0" smtClean="0"/>
              <a:t>STAP 2 - Analyseer je eigen leraarsgedrag en lerarenstijl </a:t>
            </a:r>
          </a:p>
          <a:p>
            <a:pPr marL="802386" lvl="4" indent="-285750">
              <a:buFont typeface="Arial"/>
              <a:buChar char="•"/>
            </a:pPr>
            <a:r>
              <a:rPr lang="nl-NL" dirty="0" smtClean="0"/>
              <a:t>Beschrijf jezelf als leerkracht</a:t>
            </a:r>
          </a:p>
          <a:p>
            <a:pPr marL="802386" lvl="4" indent="-285750">
              <a:buFont typeface="Arial"/>
              <a:buChar char="•"/>
            </a:pPr>
            <a:r>
              <a:rPr lang="nl-NL" dirty="0" smtClean="0"/>
              <a:t>Vergelijk elkaars beschrijving </a:t>
            </a:r>
          </a:p>
          <a:p>
            <a:pPr marL="802386" lvl="4" indent="-285750">
              <a:buFont typeface="Arial"/>
              <a:buChar char="•"/>
            </a:pPr>
            <a:r>
              <a:rPr lang="nl-NL" dirty="0" smtClean="0"/>
              <a:t>Definieer de rollen in de klas </a:t>
            </a:r>
          </a:p>
          <a:p>
            <a:pPr marL="0" indent="0"/>
            <a:r>
              <a:rPr lang="nl-NL" dirty="0" smtClean="0"/>
              <a:t>STAP 3 - Bereid samen een ‘showles’ voor</a:t>
            </a:r>
          </a:p>
          <a:p>
            <a:pPr marL="802386" lvl="4" indent="-285750">
              <a:buFont typeface="Arial"/>
              <a:buChar char="•"/>
            </a:pPr>
            <a:r>
              <a:rPr lang="nl-NL" dirty="0" smtClean="0"/>
              <a:t>Bepaal het doel van de les</a:t>
            </a:r>
          </a:p>
          <a:p>
            <a:pPr marL="802386" lvl="4" indent="-285750">
              <a:buFont typeface="Arial"/>
              <a:buChar char="•"/>
            </a:pPr>
            <a:r>
              <a:rPr lang="nl-NL" dirty="0" smtClean="0"/>
              <a:t>Vertrek van het bestaande materiaal en maak samen een nieuw lesplan</a:t>
            </a:r>
          </a:p>
          <a:p>
            <a:pPr marL="0" indent="0"/>
            <a:r>
              <a:rPr lang="nl-NL" dirty="0" smtClean="0"/>
              <a:t>STAP 4 - Blijf praten</a:t>
            </a:r>
          </a:p>
          <a:p>
            <a:pPr marL="802386" lvl="4" indent="-285750">
              <a:buFont typeface="Arial"/>
              <a:buChar char="•"/>
            </a:pPr>
            <a:r>
              <a:rPr lang="nl-NL" dirty="0" smtClean="0"/>
              <a:t>Geef elkaar voortdurend feedback  </a:t>
            </a:r>
          </a:p>
          <a:p>
            <a:pPr marL="0" indent="0"/>
            <a:r>
              <a:rPr lang="nl-NL" dirty="0" smtClean="0"/>
              <a:t>STAP 5 - Experimenteer op je eigen tempo</a:t>
            </a:r>
          </a:p>
          <a:p>
            <a:pPr marL="802386" lvl="4" indent="-285750">
              <a:buFont typeface="Arial"/>
              <a:buChar char="•"/>
            </a:pPr>
            <a:r>
              <a:rPr lang="nl-NL" dirty="0" smtClean="0"/>
              <a:t>Bespreek samen wat haalbaar is </a:t>
            </a:r>
          </a:p>
          <a:p>
            <a:pPr marL="802386" lvl="4" indent="-285750">
              <a:buFont typeface="Arial"/>
              <a:buChar char="•"/>
            </a:pPr>
            <a:r>
              <a:rPr lang="nl-NL" dirty="0" smtClean="0"/>
              <a:t>Droom groot en durf om ondersteuning vragen </a:t>
            </a:r>
          </a:p>
          <a:p>
            <a:pPr marL="573786" lvl="3" indent="-285750">
              <a:buFont typeface="Arial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2494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oeke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Hoeken.thmx</Template>
  <TotalTime>79</TotalTime>
  <Words>533</Words>
  <Application>Microsoft Macintosh PowerPoint</Application>
  <PresentationFormat>Diavoorstelling (4:3)</PresentationFormat>
  <Paragraphs>107</Paragraphs>
  <Slides>11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Hoeken</vt:lpstr>
      <vt:lpstr>CO–teaching </vt:lpstr>
      <vt:lpstr>Co-teaching? </vt:lpstr>
      <vt:lpstr>6 starters (1) </vt:lpstr>
      <vt:lpstr>6 Starters (2)</vt:lpstr>
      <vt:lpstr>6 STARTERS (3)</vt:lpstr>
      <vt:lpstr>6 STARTERS (4)</vt:lpstr>
      <vt:lpstr>6 STARTERS (5) </vt:lpstr>
      <vt:lpstr>6 STARTERS (6)  </vt:lpstr>
      <vt:lpstr>opdracht</vt:lpstr>
      <vt:lpstr>Agenda</vt:lpstr>
      <vt:lpstr>Afspraken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CO–teaching </dc:title>
  <dc:creator>Quinten Martens</dc:creator>
  <cp:lastModifiedBy>Quinten Martens</cp:lastModifiedBy>
  <cp:revision>7</cp:revision>
  <dcterms:created xsi:type="dcterms:W3CDTF">2018-12-07T07:59:22Z</dcterms:created>
  <dcterms:modified xsi:type="dcterms:W3CDTF">2018-12-07T09:18:26Z</dcterms:modified>
</cp:coreProperties>
</file>