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12-D1EB-4CC5-8673-3268759E3860}" type="datetimeFigureOut">
              <a:rPr lang="nl-BE" smtClean="0"/>
              <a:t>25/06/2018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47C6-FD4D-42EE-B116-7D864BFA4E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671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12-D1EB-4CC5-8673-3268759E3860}" type="datetimeFigureOut">
              <a:rPr lang="nl-BE" smtClean="0"/>
              <a:t>25/06/2018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47C6-FD4D-42EE-B116-7D864BFA4E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032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12-D1EB-4CC5-8673-3268759E3860}" type="datetimeFigureOut">
              <a:rPr lang="nl-BE" smtClean="0"/>
              <a:t>25/06/2018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47C6-FD4D-42EE-B116-7D864BFA4E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774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12-D1EB-4CC5-8673-3268759E3860}" type="datetimeFigureOut">
              <a:rPr lang="nl-BE" smtClean="0"/>
              <a:t>25/06/2018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47C6-FD4D-42EE-B116-7D864BFA4E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563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12-D1EB-4CC5-8673-3268759E3860}" type="datetimeFigureOut">
              <a:rPr lang="nl-BE" smtClean="0"/>
              <a:t>25/06/2018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47C6-FD4D-42EE-B116-7D864BFA4E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465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12-D1EB-4CC5-8673-3268759E3860}" type="datetimeFigureOut">
              <a:rPr lang="nl-BE" smtClean="0"/>
              <a:t>25/06/2018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47C6-FD4D-42EE-B116-7D864BFA4E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218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12-D1EB-4CC5-8673-3268759E3860}" type="datetimeFigureOut">
              <a:rPr lang="nl-BE" smtClean="0"/>
              <a:t>25/06/2018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47C6-FD4D-42EE-B116-7D864BFA4E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70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12-D1EB-4CC5-8673-3268759E3860}" type="datetimeFigureOut">
              <a:rPr lang="nl-BE" smtClean="0"/>
              <a:t>25/06/2018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47C6-FD4D-42EE-B116-7D864BFA4E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835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12-D1EB-4CC5-8673-3268759E3860}" type="datetimeFigureOut">
              <a:rPr lang="nl-BE" smtClean="0"/>
              <a:t>25/06/2018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47C6-FD4D-42EE-B116-7D864BFA4E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778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12-D1EB-4CC5-8673-3268759E3860}" type="datetimeFigureOut">
              <a:rPr lang="nl-BE" smtClean="0"/>
              <a:t>25/06/2018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47C6-FD4D-42EE-B116-7D864BFA4E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438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1B12-D1EB-4CC5-8673-3268759E3860}" type="datetimeFigureOut">
              <a:rPr lang="nl-BE" smtClean="0"/>
              <a:t>25/06/2018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47C6-FD4D-42EE-B116-7D864BFA4E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567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41B12-D1EB-4CC5-8673-3268759E3860}" type="datetimeFigureOut">
              <a:rPr lang="nl-BE" smtClean="0"/>
              <a:t>25/06/2018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E47C6-FD4D-42EE-B116-7D864BFA4EF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415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5" y="287338"/>
            <a:ext cx="1811918" cy="181191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116687" y="1390918"/>
            <a:ext cx="6529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latin typeface="Segoe Print" panose="02000600000000000000" pitchFamily="2" charset="0"/>
              </a:rPr>
              <a:t>    </a:t>
            </a:r>
            <a:r>
              <a:rPr lang="nl-BE" sz="60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OPEN-KLAS</a:t>
            </a:r>
            <a:endParaRPr lang="nl-BE" sz="6000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65895" y="2717442"/>
            <a:ext cx="117372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i="1" dirty="0" smtClean="0">
                <a:latin typeface="Comic Sans MS" panose="030F0702030302020204" pitchFamily="66" charset="0"/>
              </a:rPr>
              <a:t>Vernieuwd </a:t>
            </a:r>
            <a:r>
              <a:rPr lang="nl-NL" sz="3600" i="1" dirty="0">
                <a:latin typeface="Comic Sans MS" panose="030F0702030302020204" pitchFamily="66" charset="0"/>
              </a:rPr>
              <a:t>zorgproject waar leerlingen de verantwoordelijkheid nemen over hun</a:t>
            </a:r>
          </a:p>
          <a:p>
            <a:pPr algn="ctr"/>
            <a:r>
              <a:rPr lang="nl-NL" sz="3600" i="1" dirty="0">
                <a:latin typeface="Comic Sans MS" panose="030F0702030302020204" pitchFamily="66" charset="0"/>
              </a:rPr>
              <a:t>eigen leerproces. </a:t>
            </a:r>
            <a:endParaRPr lang="nl-NL" sz="3600" i="1" dirty="0" smtClean="0">
              <a:latin typeface="Comic Sans MS" panose="030F0702030302020204" pitchFamily="66" charset="0"/>
            </a:endParaRPr>
          </a:p>
          <a:p>
            <a:pPr algn="ctr"/>
            <a:r>
              <a:rPr lang="nl-NL" sz="3600" i="1" dirty="0" smtClean="0">
                <a:latin typeface="Comic Sans MS" panose="030F0702030302020204" pitchFamily="66" charset="0"/>
              </a:rPr>
              <a:t>Een </a:t>
            </a:r>
            <a:r>
              <a:rPr lang="nl-NL" sz="3600" i="1" dirty="0">
                <a:latin typeface="Comic Sans MS" panose="030F0702030302020204" pitchFamily="66" charset="0"/>
              </a:rPr>
              <a:t>boeiende werkplek waar leerlingen leren out-of-</a:t>
            </a:r>
            <a:r>
              <a:rPr lang="nl-NL" sz="3600" i="1" dirty="0" err="1">
                <a:latin typeface="Comic Sans MS" panose="030F0702030302020204" pitchFamily="66" charset="0"/>
              </a:rPr>
              <a:t>the</a:t>
            </a:r>
            <a:r>
              <a:rPr lang="nl-NL" sz="3600" i="1" dirty="0">
                <a:latin typeface="Comic Sans MS" panose="030F0702030302020204" pitchFamily="66" charset="0"/>
              </a:rPr>
              <a:t>-box denken </a:t>
            </a:r>
            <a:r>
              <a:rPr lang="nl-NL" sz="3600" i="1" dirty="0" smtClean="0">
                <a:latin typeface="Comic Sans MS" panose="030F0702030302020204" pitchFamily="66" charset="0"/>
              </a:rPr>
              <a:t>en </a:t>
            </a:r>
            <a:r>
              <a:rPr lang="nl-NL" sz="3600" i="1" dirty="0">
                <a:latin typeface="Comic Sans MS" panose="030F0702030302020204" pitchFamily="66" charset="0"/>
              </a:rPr>
              <a:t>zichzelf in kunnen, weten, ontdekken, ... overstijgen.</a:t>
            </a:r>
            <a:endParaRPr lang="nl-BE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5" y="287338"/>
            <a:ext cx="1811918" cy="181191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40" y="287337"/>
            <a:ext cx="4710665" cy="628088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990" y="2309931"/>
            <a:ext cx="4023717" cy="367551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95" y="3522345"/>
            <a:ext cx="2448362" cy="3045879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601533" y="566602"/>
            <a:ext cx="325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 smtClean="0"/>
              <a:t>Zin in meer</a:t>
            </a:r>
            <a:endParaRPr lang="nl-BE" sz="4800" dirty="0"/>
          </a:p>
        </p:txBody>
      </p:sp>
    </p:spTree>
    <p:extLst>
      <p:ext uri="{BB962C8B-B14F-4D97-AF65-F5344CB8AC3E}">
        <p14:creationId xmlns:p14="http://schemas.microsoft.com/office/powerpoint/2010/main" val="24573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5" y="287338"/>
            <a:ext cx="1811918" cy="1811918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5" y="2673169"/>
            <a:ext cx="6739944" cy="379121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17558" t="-250" r="25118" b="250"/>
          <a:stretch/>
        </p:blipFill>
        <p:spPr>
          <a:xfrm>
            <a:off x="7204348" y="287338"/>
            <a:ext cx="3768449" cy="369784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601533" y="566602"/>
            <a:ext cx="3258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 smtClean="0"/>
              <a:t>Hele school betrokken</a:t>
            </a:r>
            <a:endParaRPr lang="nl-BE" sz="4800" dirty="0"/>
          </a:p>
        </p:txBody>
      </p:sp>
    </p:spTree>
    <p:extLst>
      <p:ext uri="{BB962C8B-B14F-4D97-AF65-F5344CB8AC3E}">
        <p14:creationId xmlns:p14="http://schemas.microsoft.com/office/powerpoint/2010/main" val="15481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5" y="287338"/>
            <a:ext cx="1811918" cy="181191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63" y="2840594"/>
            <a:ext cx="5675290" cy="319235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26135"/>
          <a:stretch/>
        </p:blipFill>
        <p:spPr>
          <a:xfrm>
            <a:off x="6542467" y="399243"/>
            <a:ext cx="5031346" cy="383146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345968" y="1081825"/>
            <a:ext cx="3966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 smtClean="0"/>
              <a:t>Alle leeftijden</a:t>
            </a:r>
            <a:endParaRPr lang="nl-BE" sz="4800" dirty="0"/>
          </a:p>
        </p:txBody>
      </p:sp>
    </p:spTree>
    <p:extLst>
      <p:ext uri="{BB962C8B-B14F-4D97-AF65-F5344CB8AC3E}">
        <p14:creationId xmlns:p14="http://schemas.microsoft.com/office/powerpoint/2010/main" val="33359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5" y="287338"/>
            <a:ext cx="1811918" cy="1811918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48" y="3767967"/>
            <a:ext cx="11185186" cy="261995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559" y="651498"/>
            <a:ext cx="4353591" cy="270988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941713" y="914399"/>
            <a:ext cx="507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 smtClean="0"/>
              <a:t>Terugkoppelen naar de eigen klas</a:t>
            </a:r>
            <a:endParaRPr lang="nl-BE" sz="4800" dirty="0"/>
          </a:p>
        </p:txBody>
      </p:sp>
    </p:spTree>
    <p:extLst>
      <p:ext uri="{BB962C8B-B14F-4D97-AF65-F5344CB8AC3E}">
        <p14:creationId xmlns:p14="http://schemas.microsoft.com/office/powerpoint/2010/main" val="20806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5" y="287338"/>
            <a:ext cx="1811918" cy="181191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408350" y="839354"/>
            <a:ext cx="748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Dank</a:t>
            </a:r>
            <a:endParaRPr lang="nl-BE" sz="4000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378039" y="2910625"/>
            <a:ext cx="96591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Comic Sans MS" panose="030F0702030302020204" pitchFamily="66" charset="0"/>
              </a:rPr>
              <a:t>A</a:t>
            </a:r>
            <a:r>
              <a:rPr lang="nl-BE" sz="2400" dirty="0" smtClean="0">
                <a:latin typeface="Comic Sans MS" panose="030F0702030302020204" pitchFamily="66" charset="0"/>
              </a:rPr>
              <a:t>anwezigen</a:t>
            </a:r>
          </a:p>
          <a:p>
            <a:endParaRPr lang="nl-BE" sz="800" dirty="0" smtClean="0">
              <a:latin typeface="Comic Sans MS" panose="030F0702030302020204" pitchFamily="66" charset="0"/>
            </a:endParaRPr>
          </a:p>
          <a:p>
            <a:r>
              <a:rPr lang="nl-BE" sz="2400" dirty="0" smtClean="0">
                <a:latin typeface="Comic Sans MS" panose="030F0702030302020204" pitchFamily="66" charset="0"/>
              </a:rPr>
              <a:t>Leerlingen</a:t>
            </a:r>
            <a:br>
              <a:rPr lang="nl-BE" sz="2400" dirty="0" smtClean="0">
                <a:latin typeface="Comic Sans MS" panose="030F0702030302020204" pitchFamily="66" charset="0"/>
              </a:rPr>
            </a:br>
            <a:endParaRPr lang="nl-BE" sz="800" dirty="0" smtClean="0">
              <a:latin typeface="Comic Sans MS" panose="030F0702030302020204" pitchFamily="66" charset="0"/>
            </a:endParaRPr>
          </a:p>
          <a:p>
            <a:r>
              <a:rPr lang="nl-BE" sz="2400" dirty="0" smtClean="0">
                <a:latin typeface="Comic Sans MS" panose="030F0702030302020204" pitchFamily="66" charset="0"/>
              </a:rPr>
              <a:t>Ouders</a:t>
            </a:r>
            <a:br>
              <a:rPr lang="nl-BE" sz="2400" dirty="0" smtClean="0">
                <a:latin typeface="Comic Sans MS" panose="030F0702030302020204" pitchFamily="66" charset="0"/>
              </a:rPr>
            </a:br>
            <a:endParaRPr lang="nl-BE" sz="800" dirty="0" smtClean="0">
              <a:latin typeface="Comic Sans MS" panose="030F0702030302020204" pitchFamily="66" charset="0"/>
            </a:endParaRPr>
          </a:p>
          <a:p>
            <a:r>
              <a:rPr lang="nl-BE" sz="2400" dirty="0" smtClean="0">
                <a:latin typeface="Comic Sans MS" panose="030F0702030302020204" pitchFamily="66" charset="0"/>
              </a:rPr>
              <a:t>Leerkrachten</a:t>
            </a:r>
          </a:p>
          <a:p>
            <a:endParaRPr lang="nl-BE" sz="800" dirty="0" smtClean="0">
              <a:latin typeface="Comic Sans MS" panose="030F0702030302020204" pitchFamily="66" charset="0"/>
            </a:endParaRPr>
          </a:p>
          <a:p>
            <a:r>
              <a:rPr lang="nl-BE" sz="2400" dirty="0" smtClean="0">
                <a:latin typeface="Comic Sans MS" panose="030F0702030302020204" pitchFamily="66" charset="0"/>
              </a:rPr>
              <a:t>Annie </a:t>
            </a:r>
            <a:r>
              <a:rPr lang="nl-BE" sz="2400" dirty="0" err="1" smtClean="0">
                <a:latin typeface="Comic Sans MS" panose="030F0702030302020204" pitchFamily="66" charset="0"/>
              </a:rPr>
              <a:t>Boerjan</a:t>
            </a:r>
            <a:endParaRPr lang="nl-BE" sz="2400" dirty="0" smtClean="0">
              <a:latin typeface="Comic Sans MS" panose="030F0702030302020204" pitchFamily="66" charset="0"/>
            </a:endParaRPr>
          </a:p>
          <a:p>
            <a:endParaRPr lang="nl-BE" sz="800" dirty="0" smtClean="0">
              <a:latin typeface="Comic Sans MS" panose="030F0702030302020204" pitchFamily="66" charset="0"/>
            </a:endParaRPr>
          </a:p>
          <a:p>
            <a:r>
              <a:rPr lang="nl-BE" sz="2400" dirty="0" smtClean="0">
                <a:latin typeface="Comic Sans MS" panose="030F0702030302020204" pitchFamily="66" charset="0"/>
              </a:rPr>
              <a:t>Directeur Franky De Graeve</a:t>
            </a:r>
          </a:p>
          <a:p>
            <a:endParaRPr lang="nl-BE" sz="2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5" y="287338"/>
            <a:ext cx="1811918" cy="181191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709116" y="888360"/>
            <a:ext cx="5769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Veranderingen in het onderwijslandschap</a:t>
            </a:r>
            <a:endParaRPr lang="nl-BE" sz="4000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30308" y="2661400"/>
            <a:ext cx="3374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>
                <a:latin typeface="Comic Sans MS" panose="030F0702030302020204" pitchFamily="66" charset="0"/>
              </a:rPr>
              <a:t>Invoeren M-decreet</a:t>
            </a:r>
            <a:endParaRPr lang="nl-BE" sz="2400" dirty="0">
              <a:latin typeface="Comic Sans MS" panose="030F0702030302020204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030307" y="4022266"/>
            <a:ext cx="4018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>
                <a:latin typeface="Comic Sans MS" panose="030F0702030302020204" pitchFamily="66" charset="0"/>
              </a:rPr>
              <a:t>Instroom anderstaligen</a:t>
            </a:r>
            <a:endParaRPr lang="nl-BE" sz="2400" dirty="0">
              <a:latin typeface="Comic Sans MS" panose="030F0702030302020204" pitchFamily="66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30307" y="3341833"/>
            <a:ext cx="401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>
                <a:latin typeface="Comic Sans MS" panose="030F0702030302020204" pitchFamily="66" charset="0"/>
              </a:rPr>
              <a:t>Nieuwe onderwijsvisies</a:t>
            </a:r>
            <a:endParaRPr lang="nl-BE" sz="2400" dirty="0">
              <a:latin typeface="Comic Sans MS" panose="030F0702030302020204" pitchFamily="66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030307" y="4702699"/>
            <a:ext cx="820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>
                <a:latin typeface="Comic Sans MS" panose="030F0702030302020204" pitchFamily="66" charset="0"/>
              </a:rPr>
              <a:t>Sterke en hoogbegaafde leerlingen: “vergeten groep”</a:t>
            </a:r>
            <a:endParaRPr lang="nl-BE" sz="2400" dirty="0">
              <a:latin typeface="Comic Sans MS" panose="030F0702030302020204" pitchFamily="66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030307" y="5383132"/>
            <a:ext cx="950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>
                <a:latin typeface="Comic Sans MS" panose="030F0702030302020204" pitchFamily="66" charset="0"/>
              </a:rPr>
              <a:t>Persoonlijke bedenkingen bij het huidige jaarklassensysteem</a:t>
            </a:r>
            <a:endParaRPr lang="nl-B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8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5" y="287338"/>
            <a:ext cx="1811918" cy="181191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837126" y="2665927"/>
            <a:ext cx="10161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i="1" dirty="0">
                <a:latin typeface="Comic Sans MS" panose="030F0702030302020204" pitchFamily="66" charset="0"/>
              </a:rPr>
              <a:t>Kunnen wij blijven elk kind geven wat ze nodig </a:t>
            </a:r>
            <a:r>
              <a:rPr lang="nl-NL" sz="2000" i="1" dirty="0" smtClean="0">
                <a:latin typeface="Comic Sans MS" panose="030F0702030302020204" pitchFamily="66" charset="0"/>
              </a:rPr>
              <a:t>hebben: </a:t>
            </a:r>
            <a:br>
              <a:rPr lang="nl-NL" sz="2000" i="1" dirty="0" smtClean="0">
                <a:latin typeface="Comic Sans MS" panose="030F0702030302020204" pitchFamily="66" charset="0"/>
              </a:rPr>
            </a:br>
            <a:r>
              <a:rPr lang="nl-NL" sz="2000" i="1" dirty="0" smtClean="0">
                <a:latin typeface="Comic Sans MS" panose="030F0702030302020204" pitchFamily="66" charset="0"/>
              </a:rPr>
              <a:t>            ondersteuning </a:t>
            </a:r>
            <a:r>
              <a:rPr lang="nl-NL" sz="2000" i="1" dirty="0">
                <a:latin typeface="Comic Sans MS" panose="030F0702030302020204" pitchFamily="66" charset="0"/>
              </a:rPr>
              <a:t>bij </a:t>
            </a:r>
            <a:r>
              <a:rPr lang="nl-NL" sz="2000" i="1" dirty="0" smtClean="0">
                <a:latin typeface="Comic Sans MS" panose="030F0702030302020204" pitchFamily="66" charset="0"/>
              </a:rPr>
              <a:t>leermoeilijkheden, </a:t>
            </a:r>
            <a:br>
              <a:rPr lang="nl-NL" sz="2000" i="1" dirty="0" smtClean="0">
                <a:latin typeface="Comic Sans MS" panose="030F0702030302020204" pitchFamily="66" charset="0"/>
              </a:rPr>
            </a:br>
            <a:r>
              <a:rPr lang="nl-NL" sz="2000" i="1" dirty="0" smtClean="0">
                <a:latin typeface="Comic Sans MS" panose="030F0702030302020204" pitchFamily="66" charset="0"/>
              </a:rPr>
              <a:t>            ondersteuning </a:t>
            </a:r>
            <a:r>
              <a:rPr lang="nl-NL" sz="2000" i="1" dirty="0">
                <a:latin typeface="Comic Sans MS" panose="030F0702030302020204" pitchFamily="66" charset="0"/>
              </a:rPr>
              <a:t>bij lichamelijke beperkingen, </a:t>
            </a:r>
            <a:r>
              <a:rPr lang="nl-NL" sz="2000" i="1" dirty="0" smtClean="0">
                <a:latin typeface="Comic Sans MS" panose="030F0702030302020204" pitchFamily="66" charset="0"/>
              </a:rPr>
              <a:t/>
            </a:r>
            <a:br>
              <a:rPr lang="nl-NL" sz="2000" i="1" dirty="0" smtClean="0">
                <a:latin typeface="Comic Sans MS" panose="030F0702030302020204" pitchFamily="66" charset="0"/>
              </a:rPr>
            </a:br>
            <a:r>
              <a:rPr lang="nl-NL" sz="2000" i="1" dirty="0" smtClean="0">
                <a:latin typeface="Comic Sans MS" panose="030F0702030302020204" pitchFamily="66" charset="0"/>
              </a:rPr>
              <a:t>            extra </a:t>
            </a:r>
            <a:r>
              <a:rPr lang="nl-NL" sz="2000" i="1" dirty="0">
                <a:latin typeface="Comic Sans MS" panose="030F0702030302020204" pitchFamily="66" charset="0"/>
              </a:rPr>
              <a:t>uitdaging voor kinderen die net iets </a:t>
            </a:r>
            <a:r>
              <a:rPr lang="nl-NL" sz="2000" i="1" dirty="0" smtClean="0">
                <a:latin typeface="Comic Sans MS" panose="030F0702030302020204" pitchFamily="66" charset="0"/>
              </a:rPr>
              <a:t>meer </a:t>
            </a:r>
            <a:r>
              <a:rPr lang="nl-BE" sz="2000" i="1" dirty="0" smtClean="0">
                <a:latin typeface="Comic Sans MS" panose="030F0702030302020204" pitchFamily="66" charset="0"/>
              </a:rPr>
              <a:t>nodig </a:t>
            </a:r>
            <a:r>
              <a:rPr lang="nl-BE" sz="2000" i="1" dirty="0">
                <a:latin typeface="Comic Sans MS" panose="030F0702030302020204" pitchFamily="66" charset="0"/>
              </a:rPr>
              <a:t>hebben </a:t>
            </a:r>
            <a:r>
              <a:rPr lang="nl-BE" sz="2000" i="1" dirty="0" smtClean="0">
                <a:latin typeface="Comic Sans MS" panose="030F0702030302020204" pitchFamily="66" charset="0"/>
              </a:rPr>
              <a:t>…</a:t>
            </a:r>
            <a:endParaRPr lang="nl-BE" sz="2000" i="1" dirty="0">
              <a:latin typeface="Comic Sans MS" panose="030F0702030302020204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09116" y="888360"/>
            <a:ext cx="650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Vragen/bedenkingen …</a:t>
            </a:r>
            <a:endParaRPr lang="nl-BE" sz="4000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37126" y="4584879"/>
            <a:ext cx="98394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i="1" dirty="0" smtClean="0">
                <a:latin typeface="Comic Sans MS" panose="030F0702030302020204" pitchFamily="66" charset="0"/>
              </a:rPr>
              <a:t>Misschien moeten we even durven stilstaan en nadenken of ons huidig jaarklassensysteem zoals we het momenteel inrichten, wel het meest ideale is om aan al deze vragen te kunnen </a:t>
            </a:r>
            <a:r>
              <a:rPr lang="nl-BE" sz="2000" i="1" dirty="0" smtClean="0">
                <a:latin typeface="Comic Sans MS" panose="030F0702030302020204" pitchFamily="66" charset="0"/>
              </a:rPr>
              <a:t>blijven tegemoet komen.</a:t>
            </a:r>
            <a:endParaRPr lang="nl-BE" sz="2000" dirty="0" smtClean="0">
              <a:latin typeface="Comic Sans MS" panose="030F0702030302020204" pitchFamily="66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97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5" y="287338"/>
            <a:ext cx="1811918" cy="181191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322749" y="1055785"/>
            <a:ext cx="748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Verandering = twijfel, angst</a:t>
            </a:r>
            <a:endParaRPr lang="nl-BE" sz="4000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485623" y="2197771"/>
            <a:ext cx="831975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0" i="1" u="none" strike="noStrike" baseline="0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Weerstand</a:t>
            </a:r>
            <a:br>
              <a:rPr lang="nl-NL" sz="2400" b="0" i="1" u="none" strike="noStrike" baseline="0" dirty="0" smtClean="0">
                <a:solidFill>
                  <a:srgbClr val="444444"/>
                </a:solidFill>
                <a:latin typeface="Comic Sans MS" panose="030F0702030302020204" pitchFamily="66" charset="0"/>
              </a:rPr>
            </a:br>
            <a:endParaRPr lang="nl-NL" sz="1000" b="0" i="1" u="none" strike="noStrike" baseline="0" dirty="0" smtClean="0">
              <a:solidFill>
                <a:srgbClr val="444444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0" i="1" u="none" strike="noStrike" baseline="0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 Onzekerheid</a:t>
            </a:r>
            <a:br>
              <a:rPr lang="nl-NL" sz="2400" b="0" i="1" u="none" strike="noStrike" baseline="0" dirty="0" smtClean="0">
                <a:solidFill>
                  <a:srgbClr val="444444"/>
                </a:solidFill>
                <a:latin typeface="Comic Sans MS" panose="030F0702030302020204" pitchFamily="66" charset="0"/>
              </a:rPr>
            </a:br>
            <a:endParaRPr lang="nl-NL" sz="1000" b="0" i="1" u="none" strike="noStrike" baseline="0" dirty="0" smtClean="0">
              <a:solidFill>
                <a:srgbClr val="444444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i="1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Gaat twijfel of verandering zorgen voor verbetering ?</a:t>
            </a:r>
            <a:br>
              <a:rPr lang="nl-NL" sz="2400" i="1" dirty="0" smtClean="0">
                <a:solidFill>
                  <a:srgbClr val="444444"/>
                </a:solidFill>
                <a:latin typeface="Comic Sans MS" panose="030F0702030302020204" pitchFamily="66" charset="0"/>
              </a:rPr>
            </a:br>
            <a:endParaRPr lang="nl-NL" sz="1000" i="1" dirty="0" smtClean="0">
              <a:solidFill>
                <a:srgbClr val="444444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0" i="1" u="none" strike="noStrike" baseline="0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Extra werkdruk of planlast ?</a:t>
            </a:r>
            <a:br>
              <a:rPr lang="nl-NL" sz="2400" b="0" i="1" u="none" strike="noStrike" baseline="0" dirty="0" smtClean="0">
                <a:solidFill>
                  <a:srgbClr val="444444"/>
                </a:solidFill>
                <a:latin typeface="Comic Sans MS" panose="030F0702030302020204" pitchFamily="66" charset="0"/>
              </a:rPr>
            </a:br>
            <a:endParaRPr lang="nl-NL" sz="1000" b="0" i="1" u="none" strike="noStrike" baseline="0" dirty="0" smtClean="0">
              <a:solidFill>
                <a:srgbClr val="444444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i="1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Te weinig uren om leerlingen te kunnen helpen</a:t>
            </a:r>
            <a:br>
              <a:rPr lang="nl-NL" sz="2400" i="1" dirty="0" smtClean="0">
                <a:solidFill>
                  <a:srgbClr val="444444"/>
                </a:solidFill>
                <a:latin typeface="Comic Sans MS" panose="030F0702030302020204" pitchFamily="66" charset="0"/>
              </a:rPr>
            </a:br>
            <a:endParaRPr lang="nl-NL" sz="1000" i="1" dirty="0">
              <a:solidFill>
                <a:srgbClr val="444444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i="1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… … …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24248" y="5709637"/>
            <a:ext cx="673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Van binnenuit laten groeien en zelf voorleven.</a:t>
            </a:r>
            <a:endParaRPr lang="nl-BE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7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5" y="287338"/>
            <a:ext cx="1811918" cy="181191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026535" y="1193297"/>
            <a:ext cx="748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Start van de Open-klas</a:t>
            </a:r>
            <a:endParaRPr lang="nl-BE" sz="4000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390918" y="5795204"/>
            <a:ext cx="9736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De kinderen zijn mijn </a:t>
            </a:r>
            <a:r>
              <a:rPr lang="nl-NL" sz="2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beste ambassadeurs </a:t>
            </a:r>
            <a:r>
              <a:rPr lang="nl-NL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en hun enthousiasme en vorderingen zijn mijn beste reclame.</a:t>
            </a:r>
            <a:endParaRPr lang="nl-BE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228045" y="2159805"/>
            <a:ext cx="95947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i="1" dirty="0">
                <a:latin typeface="Comic Sans MS" panose="030F0702030302020204" pitchFamily="66" charset="0"/>
              </a:rPr>
              <a:t>voorleven waar ik zo hard in geloof </a:t>
            </a:r>
            <a:r>
              <a:rPr lang="nl-NL" sz="2400" i="1" dirty="0" smtClean="0">
                <a:latin typeface="Comic Sans MS" panose="030F0702030302020204" pitchFamily="66" charset="0"/>
              </a:rPr>
              <a:t/>
            </a:r>
            <a:br>
              <a:rPr lang="nl-NL" sz="2400" i="1" dirty="0" smtClean="0">
                <a:latin typeface="Comic Sans MS" panose="030F0702030302020204" pitchFamily="66" charset="0"/>
              </a:rPr>
            </a:br>
            <a:r>
              <a:rPr lang="nl-NL" sz="1000" i="1" dirty="0" smtClean="0"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i="1" dirty="0" smtClean="0">
                <a:latin typeface="Comic Sans MS" panose="030F0702030302020204" pitchFamily="66" charset="0"/>
              </a:rPr>
              <a:t>de </a:t>
            </a:r>
            <a:r>
              <a:rPr lang="nl-NL" sz="2400" i="1" dirty="0">
                <a:latin typeface="Comic Sans MS" panose="030F0702030302020204" pitchFamily="66" charset="0"/>
              </a:rPr>
              <a:t>resultaten </a:t>
            </a:r>
            <a:r>
              <a:rPr lang="nl-NL" sz="2400" i="1" dirty="0" smtClean="0">
                <a:latin typeface="Comic Sans MS" panose="030F0702030302020204" pitchFamily="66" charset="0"/>
              </a:rPr>
              <a:t>voor zichzelf </a:t>
            </a:r>
            <a:r>
              <a:rPr lang="nl-NL" sz="2400" i="1" dirty="0">
                <a:latin typeface="Comic Sans MS" panose="030F0702030302020204" pitchFamily="66" charset="0"/>
              </a:rPr>
              <a:t>laten </a:t>
            </a:r>
            <a:r>
              <a:rPr lang="nl-NL" sz="2400" i="1" dirty="0" smtClean="0">
                <a:latin typeface="Comic Sans MS" panose="030F0702030302020204" pitchFamily="66" charset="0"/>
              </a:rPr>
              <a:t>spreken</a:t>
            </a:r>
            <a:br>
              <a:rPr lang="nl-NL" sz="2400" i="1" dirty="0" smtClean="0">
                <a:latin typeface="Comic Sans MS" panose="030F0702030302020204" pitchFamily="66" charset="0"/>
              </a:rPr>
            </a:br>
            <a:endParaRPr lang="nl-NL" sz="1000" i="1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i="1" dirty="0" smtClean="0">
                <a:latin typeface="Comic Sans MS" panose="030F0702030302020204" pitchFamily="66" charset="0"/>
              </a:rPr>
              <a:t>zorgen </a:t>
            </a:r>
            <a:r>
              <a:rPr lang="nl-NL" sz="2400" i="1" dirty="0">
                <a:latin typeface="Comic Sans MS" panose="030F0702030302020204" pitchFamily="66" charset="0"/>
              </a:rPr>
              <a:t>voor zo weinig mogelijk </a:t>
            </a:r>
            <a:r>
              <a:rPr lang="nl-NL" sz="2400" i="1" dirty="0" smtClean="0">
                <a:latin typeface="Comic Sans MS" panose="030F0702030302020204" pitchFamily="66" charset="0"/>
              </a:rPr>
              <a:t>drempels: </a:t>
            </a:r>
            <a:r>
              <a:rPr lang="nl-NL" sz="2400" i="1" dirty="0">
                <a:latin typeface="Comic Sans MS" panose="030F0702030302020204" pitchFamily="66" charset="0"/>
              </a:rPr>
              <a:t>geen </a:t>
            </a:r>
            <a:r>
              <a:rPr lang="nl-NL" sz="2400" i="1" dirty="0" smtClean="0">
                <a:latin typeface="Comic Sans MS" panose="030F0702030302020204" pitchFamily="66" charset="0"/>
              </a:rPr>
              <a:t>vast uurrooster</a:t>
            </a:r>
            <a:r>
              <a:rPr lang="nl-NL" sz="2400" i="1" dirty="0">
                <a:latin typeface="Comic Sans MS" panose="030F0702030302020204" pitchFamily="66" charset="0"/>
              </a:rPr>
              <a:t>, iedereen kan komen wanneer dit de klasleerkracht het best </a:t>
            </a:r>
            <a:r>
              <a:rPr lang="nl-NL" sz="2400" i="1" dirty="0" smtClean="0">
                <a:latin typeface="Comic Sans MS" panose="030F0702030302020204" pitchFamily="66" charset="0"/>
              </a:rPr>
              <a:t>past (hoeft </a:t>
            </a:r>
            <a:r>
              <a:rPr lang="nl-NL" sz="2400" i="1" dirty="0">
                <a:latin typeface="Comic Sans MS" panose="030F0702030302020204" pitchFamily="66" charset="0"/>
              </a:rPr>
              <a:t>niet </a:t>
            </a:r>
            <a:r>
              <a:rPr lang="nl-NL" sz="2400" i="1" dirty="0" smtClean="0">
                <a:latin typeface="Comic Sans MS" panose="030F0702030302020204" pitchFamily="66" charset="0"/>
              </a:rPr>
              <a:t>op voorhand </a:t>
            </a:r>
            <a:r>
              <a:rPr lang="nl-NL" sz="2400" i="1" dirty="0">
                <a:latin typeface="Comic Sans MS" panose="030F0702030302020204" pitchFamily="66" charset="0"/>
              </a:rPr>
              <a:t>besproken te </a:t>
            </a:r>
            <a:r>
              <a:rPr lang="nl-NL" sz="2400" i="1" dirty="0" smtClean="0">
                <a:latin typeface="Comic Sans MS" panose="030F0702030302020204" pitchFamily="66" charset="0"/>
              </a:rPr>
              <a:t>zijn)</a:t>
            </a:r>
            <a:br>
              <a:rPr lang="nl-NL" sz="2400" i="1" dirty="0" smtClean="0">
                <a:latin typeface="Comic Sans MS" panose="030F0702030302020204" pitchFamily="66" charset="0"/>
              </a:rPr>
            </a:br>
            <a:endParaRPr lang="nl-NL" sz="1000" i="1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i="1" dirty="0" smtClean="0">
                <a:latin typeface="Comic Sans MS" panose="030F0702030302020204" pitchFamily="66" charset="0"/>
              </a:rPr>
              <a:t>voor </a:t>
            </a:r>
            <a:r>
              <a:rPr lang="nl-NL" sz="2400" i="1" dirty="0">
                <a:latin typeface="Comic Sans MS" panose="030F0702030302020204" pitchFamily="66" charset="0"/>
              </a:rPr>
              <a:t>5 minuutjes of een hele </a:t>
            </a:r>
            <a:r>
              <a:rPr lang="nl-NL" sz="2400" i="1" dirty="0" smtClean="0">
                <a:latin typeface="Comic Sans MS" panose="030F0702030302020204" pitchFamily="66" charset="0"/>
              </a:rPr>
              <a:t>voormiddag</a:t>
            </a:r>
            <a:br>
              <a:rPr lang="nl-NL" sz="2400" i="1" dirty="0" smtClean="0">
                <a:latin typeface="Comic Sans MS" panose="030F0702030302020204" pitchFamily="66" charset="0"/>
              </a:rPr>
            </a:br>
            <a:endParaRPr lang="nl-NL" sz="1000" i="1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i="1" dirty="0" smtClean="0">
                <a:latin typeface="Comic Sans MS" panose="030F0702030302020204" pitchFamily="66" charset="0"/>
              </a:rPr>
              <a:t>voor </a:t>
            </a:r>
            <a:r>
              <a:rPr lang="nl-NL" sz="2400" i="1" dirty="0">
                <a:latin typeface="Comic Sans MS" panose="030F0702030302020204" pitchFamily="66" charset="0"/>
              </a:rPr>
              <a:t>"zorg naar beneden" </a:t>
            </a:r>
            <a:r>
              <a:rPr lang="nl-NL" sz="2400" i="1" dirty="0" smtClean="0">
                <a:latin typeface="Comic Sans MS" panose="030F0702030302020204" pitchFamily="66" charset="0"/>
              </a:rPr>
              <a:t>en </a:t>
            </a:r>
            <a:r>
              <a:rPr lang="nl-NL" sz="2400" i="1" dirty="0">
                <a:latin typeface="Comic Sans MS" panose="030F0702030302020204" pitchFamily="66" charset="0"/>
              </a:rPr>
              <a:t>voor "zorg naar boven".</a:t>
            </a:r>
            <a:endParaRPr lang="nl-B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5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5" y="287338"/>
            <a:ext cx="1811918" cy="1811918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669702" y="4776713"/>
            <a:ext cx="110371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0" i="1" u="none" strike="noStrike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Alle leeftijden door elkaar, elke vorm van zorg door elkaar; dat creëert een boeiende sfeer.</a:t>
            </a:r>
            <a:endParaRPr lang="nl-BE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833352" y="742536"/>
            <a:ext cx="748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Leerlingen Open-klas</a:t>
            </a:r>
            <a:endParaRPr lang="nl-BE" sz="4000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266682" y="2588654"/>
            <a:ext cx="86546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>
                <a:latin typeface="Comic Sans MS" panose="030F0702030302020204" pitchFamily="66" charset="0"/>
              </a:rPr>
              <a:t>Extra uitleg of </a:t>
            </a:r>
            <a:r>
              <a:rPr lang="nl-BE" sz="2400" dirty="0" err="1" smtClean="0">
                <a:latin typeface="Comic Sans MS" panose="030F0702030302020204" pitchFamily="66" charset="0"/>
              </a:rPr>
              <a:t>inoefening</a:t>
            </a:r>
            <a:r>
              <a:rPr lang="nl-BE" sz="2400" dirty="0" smtClean="0">
                <a:latin typeface="Comic Sans MS" panose="030F0702030302020204" pitchFamily="66" charset="0"/>
              </a:rPr>
              <a:t/>
            </a:r>
            <a:br>
              <a:rPr lang="nl-BE" sz="2400" dirty="0" smtClean="0">
                <a:latin typeface="Comic Sans MS" panose="030F0702030302020204" pitchFamily="66" charset="0"/>
              </a:rPr>
            </a:br>
            <a:endParaRPr lang="nl-BE" sz="1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>
                <a:latin typeface="Comic Sans MS" panose="030F0702030302020204" pitchFamily="66" charset="0"/>
              </a:rPr>
              <a:t>Individuele leertrajecten</a:t>
            </a:r>
            <a:br>
              <a:rPr lang="nl-BE" sz="2400" dirty="0" smtClean="0">
                <a:latin typeface="Comic Sans MS" panose="030F0702030302020204" pitchFamily="66" charset="0"/>
              </a:rPr>
            </a:br>
            <a:endParaRPr lang="nl-BE" sz="1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smtClean="0">
                <a:latin typeface="Comic Sans MS" panose="030F0702030302020204" pitchFamily="66" charset="0"/>
              </a:rPr>
              <a:t>Extra uitdaging</a:t>
            </a:r>
            <a:endParaRPr lang="nl-B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5" y="287338"/>
            <a:ext cx="1811918" cy="181191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833352" y="742536"/>
            <a:ext cx="748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Visie Open-klas</a:t>
            </a:r>
            <a:endParaRPr lang="nl-BE" sz="4000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837127" y="2575775"/>
            <a:ext cx="106121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i="1" dirty="0" smtClean="0">
                <a:latin typeface="Comic Sans MS" panose="030F0702030302020204" pitchFamily="66" charset="0"/>
              </a:rPr>
              <a:t>Leerlingen: eigenaarschap </a:t>
            </a:r>
            <a:r>
              <a:rPr lang="nl-NL" sz="2400" i="1" dirty="0">
                <a:latin typeface="Comic Sans MS" panose="030F0702030302020204" pitchFamily="66" charset="0"/>
              </a:rPr>
              <a:t>over hun </a:t>
            </a:r>
            <a:r>
              <a:rPr lang="nl-NL" sz="2400" i="1" dirty="0" smtClean="0">
                <a:latin typeface="Comic Sans MS" panose="030F0702030302020204" pitchFamily="66" charset="0"/>
              </a:rPr>
              <a:t>leerproces</a:t>
            </a:r>
            <a:br>
              <a:rPr lang="nl-NL" sz="2400" i="1" dirty="0" smtClean="0">
                <a:latin typeface="Comic Sans MS" panose="030F0702030302020204" pitchFamily="66" charset="0"/>
              </a:rPr>
            </a:br>
            <a:endParaRPr lang="nl-NL" sz="1000" i="1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i="1" dirty="0">
                <a:latin typeface="Comic Sans MS" panose="030F0702030302020204" pitchFamily="66" charset="0"/>
              </a:rPr>
              <a:t>L</a:t>
            </a:r>
            <a:r>
              <a:rPr lang="nl-NL" sz="2400" i="1" dirty="0" smtClean="0">
                <a:latin typeface="Comic Sans MS" panose="030F0702030302020204" pitchFamily="66" charset="0"/>
              </a:rPr>
              <a:t>eerkracht: </a:t>
            </a:r>
            <a:r>
              <a:rPr lang="nl-NL" sz="2400" i="1" dirty="0">
                <a:latin typeface="Comic Sans MS" panose="030F0702030302020204" pitchFamily="66" charset="0"/>
              </a:rPr>
              <a:t>een </a:t>
            </a:r>
            <a:r>
              <a:rPr lang="nl-NL" sz="2400" i="1" dirty="0" smtClean="0">
                <a:latin typeface="Comic Sans MS" panose="030F0702030302020204" pitchFamily="66" charset="0"/>
              </a:rPr>
              <a:t>coachende, begeleidende rol</a:t>
            </a:r>
            <a:r>
              <a:rPr lang="nl-NL" sz="1000" i="1" dirty="0" smtClean="0">
                <a:latin typeface="Comic Sans MS" panose="030F0702030302020204" pitchFamily="66" charset="0"/>
              </a:rPr>
              <a:t/>
            </a:r>
            <a:br>
              <a:rPr lang="nl-NL" sz="1000" i="1" dirty="0" smtClean="0">
                <a:latin typeface="Comic Sans MS" panose="030F0702030302020204" pitchFamily="66" charset="0"/>
              </a:rPr>
            </a:br>
            <a:r>
              <a:rPr lang="nl-NL" sz="1000" i="1" dirty="0" smtClean="0">
                <a:latin typeface="Comic Sans MS" panose="030F0702030302020204" pitchFamily="66" charset="0"/>
              </a:rPr>
              <a:t/>
            </a:r>
            <a:br>
              <a:rPr lang="nl-NL" sz="1000" i="1" dirty="0" smtClean="0">
                <a:latin typeface="Comic Sans MS" panose="030F0702030302020204" pitchFamily="66" charset="0"/>
              </a:rPr>
            </a:br>
            <a:endParaRPr lang="nl-NL" sz="1000" i="1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i="1" dirty="0" smtClean="0">
                <a:latin typeface="Comic Sans MS" panose="030F0702030302020204" pitchFamily="66" charset="0"/>
              </a:rPr>
              <a:t>Samen gaan we op zoek, op weg, …</a:t>
            </a:r>
            <a:br>
              <a:rPr lang="nl-NL" sz="2400" i="1" dirty="0" smtClean="0">
                <a:latin typeface="Comic Sans MS" panose="030F0702030302020204" pitchFamily="66" charset="0"/>
              </a:rPr>
            </a:br>
            <a:endParaRPr lang="nl-NL" sz="2400" i="1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i="1" dirty="0">
                <a:latin typeface="Comic Sans MS" panose="030F0702030302020204" pitchFamily="66" charset="0"/>
              </a:rPr>
              <a:t>D</a:t>
            </a:r>
            <a:r>
              <a:rPr lang="nl-NL" sz="2400" i="1" dirty="0" smtClean="0">
                <a:latin typeface="Comic Sans MS" panose="030F0702030302020204" pitchFamily="66" charset="0"/>
              </a:rPr>
              <a:t>oel</a:t>
            </a:r>
            <a:r>
              <a:rPr lang="nl-NL" sz="2400" i="1" dirty="0">
                <a:latin typeface="Comic Sans MS" panose="030F0702030302020204" pitchFamily="66" charset="0"/>
              </a:rPr>
              <a:t>: het verder ontplooien van hun </a:t>
            </a:r>
            <a:r>
              <a:rPr lang="nl-NL" sz="2400" i="1" dirty="0" smtClean="0">
                <a:latin typeface="Comic Sans MS" panose="030F0702030302020204" pitchFamily="66" charset="0"/>
              </a:rPr>
              <a:t>eigen </a:t>
            </a:r>
            <a:r>
              <a:rPr lang="nl-BE" sz="2400" i="1" dirty="0" smtClean="0">
                <a:latin typeface="Comic Sans MS" panose="030F0702030302020204" pitchFamily="66" charset="0"/>
              </a:rPr>
              <a:t>kunnen</a:t>
            </a:r>
            <a:r>
              <a:rPr lang="nl-BE" i="1" dirty="0" smtClean="0"/>
              <a:t>.</a:t>
            </a:r>
            <a:endParaRPr lang="nl-BE" i="1" dirty="0"/>
          </a:p>
        </p:txBody>
      </p:sp>
      <p:sp>
        <p:nvSpPr>
          <p:cNvPr id="5" name="Tekstvak 4"/>
          <p:cNvSpPr txBox="1"/>
          <p:nvPr/>
        </p:nvSpPr>
        <p:spPr>
          <a:xfrm>
            <a:off x="605307" y="5396248"/>
            <a:ext cx="1097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Dit impliceert dat elk kind gesteund moet worden bij het ontwikkelen van zijn creativiteit en </a:t>
            </a:r>
            <a:r>
              <a:rPr lang="nl-BE" sz="2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innovatief denken.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296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5" y="287338"/>
            <a:ext cx="1811918" cy="1811918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502276" y="2731935"/>
            <a:ext cx="1155234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0" i="1" u="none" strike="noStrike" baseline="0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Tegengaan van onderpresteren, gevoel van verveling en afvlakking vermijden, leren omgaan</a:t>
            </a:r>
            <a:r>
              <a:rPr lang="nl-NL" sz="2400" b="0" i="1" u="none" strike="noStrike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 </a:t>
            </a:r>
            <a:r>
              <a:rPr lang="nl-NL" sz="2400" b="0" i="1" u="none" strike="noStrike" baseline="0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met frustraties</a:t>
            </a:r>
            <a:br>
              <a:rPr lang="nl-NL" sz="2400" b="0" i="1" u="none" strike="noStrike" baseline="0" dirty="0" smtClean="0">
                <a:solidFill>
                  <a:srgbClr val="444444"/>
                </a:solidFill>
                <a:latin typeface="Comic Sans MS" panose="030F0702030302020204" pitchFamily="66" charset="0"/>
              </a:rPr>
            </a:br>
            <a:endParaRPr lang="nl-NL" sz="1000" b="0" i="1" u="none" strike="noStrike" baseline="0" dirty="0" smtClean="0">
              <a:solidFill>
                <a:srgbClr val="444444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0" i="1" u="none" strike="noStrike" baseline="0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De aangeboren nieuwsgierigheid, de</a:t>
            </a:r>
            <a:r>
              <a:rPr lang="nl-NL" sz="2400" b="0" i="1" u="none" strike="noStrike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 </a:t>
            </a:r>
            <a:r>
              <a:rPr lang="nl-NL" sz="2400" b="0" i="1" u="none" strike="noStrike" baseline="0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zin om te ontdekken en te leren, behouden</a:t>
            </a:r>
            <a:br>
              <a:rPr lang="nl-NL" sz="2400" b="0" i="1" u="none" strike="noStrike" baseline="0" dirty="0" smtClean="0">
                <a:solidFill>
                  <a:srgbClr val="444444"/>
                </a:solidFill>
                <a:latin typeface="Comic Sans MS" panose="030F0702030302020204" pitchFamily="66" charset="0"/>
              </a:rPr>
            </a:br>
            <a:endParaRPr lang="nl-NL" sz="1000" b="0" i="1" u="none" strike="noStrike" baseline="0" dirty="0" smtClean="0">
              <a:solidFill>
                <a:srgbClr val="444444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0" i="1" u="none" strike="noStrike" baseline="0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Door de kinderen het eigenaarschap te geven over hun leerproces, komt de motivatie vanuit</a:t>
            </a:r>
            <a:r>
              <a:rPr lang="nl-NL" sz="2400" b="0" i="1" u="none" strike="noStrike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 </a:t>
            </a:r>
            <a:r>
              <a:rPr lang="nl-NL" sz="2400" b="0" i="1" u="none" strike="noStrike" baseline="0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zichzelf, gaan ze leren, ontdekken, ervaren, ... omdat ze dit zelf willen en niet omdat hen dit</a:t>
            </a:r>
            <a:r>
              <a:rPr lang="nl-NL" sz="2400" b="0" i="1" u="none" strike="noStrike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 </a:t>
            </a:r>
            <a:r>
              <a:rPr lang="nl-BE" sz="2400" b="0" i="1" u="none" strike="noStrike" baseline="0" dirty="0" smtClean="0">
                <a:solidFill>
                  <a:srgbClr val="444444"/>
                </a:solidFill>
                <a:latin typeface="Comic Sans MS" panose="030F0702030302020204" pitchFamily="66" charset="0"/>
              </a:rPr>
              <a:t>opgelegd werd</a:t>
            </a:r>
            <a:endParaRPr lang="nl-BE" sz="2400" dirty="0">
              <a:latin typeface="Comic Sans MS" panose="030F0702030302020204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408350" y="839354"/>
            <a:ext cx="748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Besluit</a:t>
            </a:r>
            <a:endParaRPr lang="nl-BE" sz="4000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3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5" y="287338"/>
            <a:ext cx="1811918" cy="181191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408350" y="839354"/>
            <a:ext cx="748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Enkele “fotovoorbeelden”</a:t>
            </a:r>
            <a:endParaRPr lang="nl-BE" sz="4000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0" y="3005429"/>
            <a:ext cx="5516450" cy="367763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63" y="2402624"/>
            <a:ext cx="4364328" cy="290955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941" y="4057202"/>
            <a:ext cx="3764924" cy="250994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975" y="287338"/>
            <a:ext cx="1908890" cy="3393583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176530" y="1534039"/>
            <a:ext cx="3578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/>
              <a:t>E</a:t>
            </a:r>
            <a:r>
              <a:rPr lang="nl-BE" sz="4800" dirty="0" smtClean="0"/>
              <a:t>ngagement</a:t>
            </a:r>
            <a:endParaRPr lang="nl-BE" sz="4800" dirty="0"/>
          </a:p>
        </p:txBody>
      </p:sp>
    </p:spTree>
    <p:extLst>
      <p:ext uri="{BB962C8B-B14F-4D97-AF65-F5344CB8AC3E}">
        <p14:creationId xmlns:p14="http://schemas.microsoft.com/office/powerpoint/2010/main" val="16305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234</Words>
  <Application>Microsoft Office PowerPoint</Application>
  <PresentationFormat>Breedbeeld</PresentationFormat>
  <Paragraphs>59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Segoe Print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Eigenaar</dc:creator>
  <cp:lastModifiedBy>Eigenaar</cp:lastModifiedBy>
  <cp:revision>14</cp:revision>
  <dcterms:created xsi:type="dcterms:W3CDTF">2018-06-25T20:49:11Z</dcterms:created>
  <dcterms:modified xsi:type="dcterms:W3CDTF">2018-06-25T22:48:18Z</dcterms:modified>
</cp:coreProperties>
</file>