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69" r:id="rId2"/>
    <p:sldId id="262" r:id="rId3"/>
    <p:sldId id="268" r:id="rId4"/>
    <p:sldId id="271" r:id="rId5"/>
    <p:sldId id="265" r:id="rId6"/>
    <p:sldId id="273" r:id="rId7"/>
    <p:sldId id="266" r:id="rId8"/>
    <p:sldId id="259" r:id="rId9"/>
    <p:sldId id="260" r:id="rId10"/>
    <p:sldId id="264" r:id="rId11"/>
    <p:sldId id="270" r:id="rId12"/>
    <p:sldId id="275" r:id="rId13"/>
    <p:sldId id="261" r:id="rId14"/>
    <p:sldId id="263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9901"/>
    <a:srgbClr val="F2C075"/>
    <a:srgbClr val="CFE4E5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8286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-104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899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786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368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607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963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143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940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432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640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541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97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AFC9A-D78E-4BB7-8FC4-A3570B838C7F}" type="datetimeFigureOut">
              <a:rPr lang="nl-BE" smtClean="0"/>
              <a:pPr/>
              <a:t>21-03-2017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162ED-3431-405A-8CB7-EDB84E01B2E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92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e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eg"/><Relationship Id="rId10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" y="0"/>
            <a:ext cx="42367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33827"/>
            <a:ext cx="4236721" cy="299517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686561" y="5902960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Ewoud </a:t>
            </a:r>
            <a:r>
              <a:rPr lang="nl-BE" dirty="0" err="1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Monbaliu</a:t>
            </a:r>
            <a:r>
              <a:rPr lang="nl-BE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Maart 2017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161280" y="2674947"/>
            <a:ext cx="6248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0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 Vooruitdaging</a:t>
            </a:r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Welkom in de wereld.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1328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199" y="281652"/>
            <a:ext cx="553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initiatie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33322" y="2462176"/>
            <a:ext cx="3448813" cy="3448813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spannende inwijding in de echte wereld.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668653" y="2478422"/>
            <a:ext cx="6878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verplicht ritueel voor iedereen.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Nieuwe contexten, uit de comfort zone.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Gestuwd door ouderen, de Vooruitdagers.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Vrijheid, vertrouwen &amp; verantwoordelijkheid.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onomkeerbare transformatie.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1415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942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 Vooruitdaging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uitdaging die vooruit helpt. </a:t>
            </a:r>
          </a:p>
        </p:txBody>
      </p:sp>
      <p:sp>
        <p:nvSpPr>
          <p:cNvPr id="3" name="Rechthoek 2"/>
          <p:cNvSpPr/>
          <p:nvPr/>
        </p:nvSpPr>
        <p:spPr>
          <a:xfrm>
            <a:off x="982277" y="4850420"/>
            <a:ext cx="233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Vooruitdagboek</a:t>
            </a:r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7143265" y="518885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30 uren, of vier Vooruitdagen?</a:t>
            </a:r>
            <a:endParaRPr lang="nl-BE" dirty="0"/>
          </a:p>
        </p:txBody>
      </p:sp>
      <p:sp>
        <p:nvSpPr>
          <p:cNvPr id="6" name="Rechthoek 5"/>
          <p:cNvSpPr/>
          <p:nvPr/>
        </p:nvSpPr>
        <p:spPr>
          <a:xfrm>
            <a:off x="683673" y="3354545"/>
            <a:ext cx="2221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Vooruitdagdromen</a:t>
            </a:r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2885440" y="2186627"/>
            <a:ext cx="1886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Vooruitdagers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7966412" y="3837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Het begint te dagen…</a:t>
            </a:r>
            <a:endParaRPr lang="nl-BE" dirty="0"/>
          </a:p>
        </p:txBody>
      </p:sp>
      <p:sp>
        <p:nvSpPr>
          <p:cNvPr id="12" name="Rechthoek 11"/>
          <p:cNvSpPr/>
          <p:nvPr/>
        </p:nvSpPr>
        <p:spPr>
          <a:xfrm>
            <a:off x="3318160" y="5881409"/>
            <a:ext cx="4133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Persoonlijke kleinere Vooruitdagingen</a:t>
            </a:r>
            <a:endParaRPr lang="nl-BE" dirty="0"/>
          </a:p>
        </p:txBody>
      </p:sp>
      <p:sp>
        <p:nvSpPr>
          <p:cNvPr id="15" name="Rechthoek 14"/>
          <p:cNvSpPr/>
          <p:nvPr/>
        </p:nvSpPr>
        <p:spPr>
          <a:xfrm>
            <a:off x="7219157" y="2827556"/>
            <a:ext cx="4133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Vooruitdagschotel: gedreven burgers</a:t>
            </a:r>
            <a:endParaRPr lang="nl-BE" dirty="0"/>
          </a:p>
        </p:txBody>
      </p:sp>
      <p:sp>
        <p:nvSpPr>
          <p:cNvPr id="14" name="Rechthoek 13"/>
          <p:cNvSpPr/>
          <p:nvPr/>
        </p:nvSpPr>
        <p:spPr>
          <a:xfrm>
            <a:off x="5146195" y="2309821"/>
            <a:ext cx="2072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Vooruitgedaagde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92658" y="2186627"/>
            <a:ext cx="3678621" cy="367862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72496" y="3499248"/>
            <a:ext cx="2318946" cy="16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521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942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Welkom in de wereld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optimistische en realistische baseline.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96694" y="2722063"/>
            <a:ext cx="2794885" cy="2794885"/>
          </a:xfrm>
          <a:prstGeom prst="rect">
            <a:avLst/>
          </a:prstGeom>
        </p:spPr>
      </p:pic>
      <p:sp>
        <p:nvSpPr>
          <p:cNvPr id="22" name="Rechthoek 21"/>
          <p:cNvSpPr/>
          <p:nvPr/>
        </p:nvSpPr>
        <p:spPr>
          <a:xfrm>
            <a:off x="721315" y="4732145"/>
            <a:ext cx="288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Blootstelling aan onverbloemde wereld</a:t>
            </a:r>
            <a:endParaRPr lang="nl-BE" dirty="0"/>
          </a:p>
        </p:txBody>
      </p:sp>
      <p:sp>
        <p:nvSpPr>
          <p:cNvPr id="24" name="Rechthoek 23"/>
          <p:cNvSpPr/>
          <p:nvPr/>
        </p:nvSpPr>
        <p:spPr>
          <a:xfrm>
            <a:off x="7635171" y="2672955"/>
            <a:ext cx="2221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Modulaire opbouw</a:t>
            </a:r>
            <a:endParaRPr lang="nl-BE" dirty="0"/>
          </a:p>
        </p:txBody>
      </p:sp>
      <p:sp>
        <p:nvSpPr>
          <p:cNvPr id="25" name="Rechthoek 24"/>
          <p:cNvSpPr/>
          <p:nvPr/>
        </p:nvSpPr>
        <p:spPr>
          <a:xfrm>
            <a:off x="721315" y="3082527"/>
            <a:ext cx="2921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Inclusieve, pluralistische samenleving</a:t>
            </a:r>
            <a:endParaRPr lang="nl-BE" dirty="0"/>
          </a:p>
        </p:txBody>
      </p:sp>
      <p:sp>
        <p:nvSpPr>
          <p:cNvPr id="27" name="Rechthoek 26"/>
          <p:cNvSpPr/>
          <p:nvPr/>
        </p:nvSpPr>
        <p:spPr>
          <a:xfrm>
            <a:off x="7635171" y="3957869"/>
            <a:ext cx="3884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Welkom in de wereld van Poverello</a:t>
            </a:r>
            <a:endParaRPr lang="nl-BE" dirty="0"/>
          </a:p>
        </p:txBody>
      </p:sp>
      <p:sp>
        <p:nvSpPr>
          <p:cNvPr id="28" name="Rechthoek 27"/>
          <p:cNvSpPr/>
          <p:nvPr/>
        </p:nvSpPr>
        <p:spPr>
          <a:xfrm>
            <a:off x="7635171" y="5282004"/>
            <a:ext cx="3884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Welkom in de wereld van de zorg</a:t>
            </a:r>
            <a:endParaRPr lang="nl-BE" dirty="0"/>
          </a:p>
        </p:txBody>
      </p:sp>
      <p:cxnSp>
        <p:nvCxnSpPr>
          <p:cNvPr id="29" name="Rechte verbindingslijn met pijl 28"/>
          <p:cNvCxnSpPr>
            <a:cxnSpLocks/>
          </p:cNvCxnSpPr>
          <p:nvPr/>
        </p:nvCxnSpPr>
        <p:spPr>
          <a:xfrm>
            <a:off x="2152672" y="3927895"/>
            <a:ext cx="10510" cy="56002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759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704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Multistakeholder platform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21972" y="2391221"/>
            <a:ext cx="1568263" cy="156826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61306" y="2467881"/>
            <a:ext cx="1414940" cy="141494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57026" y="2467882"/>
            <a:ext cx="1389670" cy="1389670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 rot="16200000">
            <a:off x="1347395" y="3150202"/>
            <a:ext cx="1241519" cy="37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Leerling</a:t>
            </a:r>
          </a:p>
        </p:txBody>
      </p:sp>
      <p:sp>
        <p:nvSpPr>
          <p:cNvPr id="17" name="Tekstvak 16"/>
          <p:cNvSpPr txBox="1"/>
          <p:nvPr/>
        </p:nvSpPr>
        <p:spPr>
          <a:xfrm rot="16200000">
            <a:off x="4612341" y="3048270"/>
            <a:ext cx="1241519" cy="37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Leerkracht</a:t>
            </a:r>
          </a:p>
        </p:txBody>
      </p:sp>
      <p:sp>
        <p:nvSpPr>
          <p:cNvPr id="18" name="Tekstvak 17"/>
          <p:cNvSpPr txBox="1"/>
          <p:nvPr/>
        </p:nvSpPr>
        <p:spPr>
          <a:xfrm rot="16200000">
            <a:off x="7903481" y="2899726"/>
            <a:ext cx="154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Stagebieder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Online platform dat verschillende doelgroepen ondersteunt.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071880" y="4452385"/>
            <a:ext cx="33629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Kiezen van stageplaats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Competentiemanagement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Reflectie voor, tijdens &amp; na</a:t>
            </a:r>
          </a:p>
          <a:p>
            <a:pPr marL="285750" indent="-285750">
              <a:buFontTx/>
              <a:buChar char="-"/>
            </a:pPr>
            <a:endParaRPr lang="nl-BE" dirty="0"/>
          </a:p>
        </p:txBody>
      </p:sp>
      <p:sp>
        <p:nvSpPr>
          <p:cNvPr id="21" name="Tekstvak 20"/>
          <p:cNvSpPr txBox="1"/>
          <p:nvPr/>
        </p:nvSpPr>
        <p:spPr>
          <a:xfrm>
            <a:off x="4592320" y="4452384"/>
            <a:ext cx="33629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Overzicht proces leerlingen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Contact leerling &amp; stageplaats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Vereenvoudiging administratie</a:t>
            </a:r>
          </a:p>
          <a:p>
            <a:pPr marL="285750" indent="-285750">
              <a:buFontTx/>
              <a:buChar char="-"/>
            </a:pPr>
            <a:endParaRPr lang="nl-BE" dirty="0"/>
          </a:p>
        </p:txBody>
      </p:sp>
      <p:sp>
        <p:nvSpPr>
          <p:cNvPr id="22" name="Tekstvak 21"/>
          <p:cNvSpPr txBox="1"/>
          <p:nvPr/>
        </p:nvSpPr>
        <p:spPr>
          <a:xfrm>
            <a:off x="8112760" y="4452384"/>
            <a:ext cx="33629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Overzicht </a:t>
            </a:r>
            <a:r>
              <a:rPr lang="nl-BE" dirty="0" err="1">
                <a:solidFill>
                  <a:schemeClr val="bg1"/>
                </a:solidFill>
              </a:rPr>
              <a:t>Vooruitgedaagden</a:t>
            </a:r>
            <a:endParaRPr lang="nl-BE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Contact leerling &amp; school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bg1"/>
                </a:solidFill>
              </a:rPr>
              <a:t>Stage-aanbod kenbaar maken</a:t>
            </a:r>
          </a:p>
          <a:p>
            <a:pPr marL="285750" indent="-285750"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280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704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Multistakeholder platform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33"/>
          <a:stretch/>
        </p:blipFill>
        <p:spPr>
          <a:xfrm>
            <a:off x="247514" y="1473200"/>
            <a:ext cx="5239019" cy="51765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45"/>
          <a:stretch/>
        </p:blipFill>
        <p:spPr>
          <a:xfrm>
            <a:off x="5970754" y="1473200"/>
            <a:ext cx="5918351" cy="51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556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/>
          <p:cNvSpPr/>
          <p:nvPr/>
        </p:nvSpPr>
        <p:spPr>
          <a:xfrm>
            <a:off x="2053682" y="1987446"/>
            <a:ext cx="8180895" cy="3851239"/>
          </a:xfrm>
          <a:prstGeom prst="ellipse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9" name="Ovaal 8"/>
          <p:cNvSpPr/>
          <p:nvPr/>
        </p:nvSpPr>
        <p:spPr>
          <a:xfrm>
            <a:off x="2053682" y="2490796"/>
            <a:ext cx="5588524" cy="2957658"/>
          </a:xfrm>
          <a:prstGeom prst="ellipse">
            <a:avLst/>
          </a:prstGeom>
          <a:solidFill>
            <a:srgbClr val="FF9901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8" name="Ovaal 7"/>
          <p:cNvSpPr/>
          <p:nvPr/>
        </p:nvSpPr>
        <p:spPr>
          <a:xfrm>
            <a:off x="2053682" y="2805417"/>
            <a:ext cx="3242821" cy="2215299"/>
          </a:xfrm>
          <a:prstGeom prst="ellipse">
            <a:avLst/>
          </a:prstGeom>
          <a:solidFill>
            <a:srgbClr val="FF9901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529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Systeemverandering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2053682" y="3173061"/>
            <a:ext cx="1555423" cy="1536569"/>
          </a:xfrm>
          <a:prstGeom prst="ellipse">
            <a:avLst/>
          </a:prstGeom>
          <a:solidFill>
            <a:srgbClr val="FF99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948577" y="3728399"/>
            <a:ext cx="19796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Frame change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479540" y="3756679"/>
            <a:ext cx="19796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System change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609105" y="3600293"/>
            <a:ext cx="19796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Lots of direct</a:t>
            </a:r>
            <a:b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services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Nood aan systeemverandering om denkwijze te beïnvloeden.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350784" y="3497310"/>
            <a:ext cx="1105135" cy="644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 service</a:t>
            </a:r>
          </a:p>
        </p:txBody>
      </p:sp>
      <p:cxnSp>
        <p:nvCxnSpPr>
          <p:cNvPr id="16" name="Rechte verbindingslijn met pijl 15"/>
          <p:cNvCxnSpPr>
            <a:cxnSpLocks/>
          </p:cNvCxnSpPr>
          <p:nvPr/>
        </p:nvCxnSpPr>
        <p:spPr>
          <a:xfrm>
            <a:off x="8858080" y="4372038"/>
            <a:ext cx="10160" cy="1689798"/>
          </a:xfrm>
          <a:prstGeom prst="straightConnector1">
            <a:avLst/>
          </a:prstGeom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>
            <a:cxnSpLocks/>
          </p:cNvCxnSpPr>
          <p:nvPr/>
        </p:nvCxnSpPr>
        <p:spPr>
          <a:xfrm>
            <a:off x="2699419" y="4378960"/>
            <a:ext cx="10160" cy="1689798"/>
          </a:xfrm>
          <a:prstGeom prst="straightConnector1">
            <a:avLst/>
          </a:prstGeom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>
            <a:cxnSpLocks/>
          </p:cNvCxnSpPr>
          <p:nvPr/>
        </p:nvCxnSpPr>
        <p:spPr>
          <a:xfrm>
            <a:off x="4131350" y="4378960"/>
            <a:ext cx="10160" cy="1689798"/>
          </a:xfrm>
          <a:prstGeom prst="straightConnector1">
            <a:avLst/>
          </a:prstGeom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>
            <a:cxnSpLocks/>
          </p:cNvCxnSpPr>
          <p:nvPr/>
        </p:nvCxnSpPr>
        <p:spPr>
          <a:xfrm>
            <a:off x="6590123" y="4443145"/>
            <a:ext cx="10160" cy="1689798"/>
          </a:xfrm>
          <a:prstGeom prst="straightConnector1">
            <a:avLst/>
          </a:prstGeom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7642206" y="6112992"/>
            <a:ext cx="2592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Burgerschap is </a:t>
            </a:r>
          </a:p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kernwaarde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610468" y="6152165"/>
            <a:ext cx="19796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Verandering in </a:t>
            </a:r>
            <a:b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onderwijs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3288018" y="6162934"/>
            <a:ext cx="19796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Veel scholen betrokken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1273824" y="6162934"/>
            <a:ext cx="22566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Voldoende scholen betrokken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053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539082" y="1967202"/>
            <a:ext cx="8144351" cy="47406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Rechthoek 1"/>
          <p:cNvSpPr/>
          <p:nvPr/>
        </p:nvSpPr>
        <p:spPr>
          <a:xfrm>
            <a:off x="0" y="-1016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724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Directe en indirecte impact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64827" y="-11706"/>
            <a:ext cx="1626164" cy="114962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Nood aan tipping point voor systeemverandering.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2343602"/>
            <a:ext cx="6996113" cy="3865460"/>
          </a:xfrm>
          <a:prstGeom prst="rect">
            <a:avLst/>
          </a:prstGeom>
          <a:solidFill>
            <a:srgbClr val="F2C075"/>
          </a:solidFill>
        </p:spPr>
      </p:pic>
      <p:cxnSp>
        <p:nvCxnSpPr>
          <p:cNvPr id="31" name="Rechte verbindingslijn met pijl 30"/>
          <p:cNvCxnSpPr>
            <a:cxnSpLocks/>
          </p:cNvCxnSpPr>
          <p:nvPr/>
        </p:nvCxnSpPr>
        <p:spPr>
          <a:xfrm flipV="1">
            <a:off x="2082800" y="2343602"/>
            <a:ext cx="26353" cy="39759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>
            <a:cxnSpLocks/>
          </p:cNvCxnSpPr>
          <p:nvPr/>
        </p:nvCxnSpPr>
        <p:spPr>
          <a:xfrm>
            <a:off x="2082800" y="6319520"/>
            <a:ext cx="742696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/>
        </p:nvSpPr>
        <p:spPr>
          <a:xfrm>
            <a:off x="8392160" y="6338539"/>
            <a:ext cx="140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Tijd</a:t>
            </a:r>
          </a:p>
        </p:txBody>
      </p:sp>
      <p:sp>
        <p:nvSpPr>
          <p:cNvPr id="38" name="Tekstvak 37"/>
          <p:cNvSpPr txBox="1"/>
          <p:nvPr/>
        </p:nvSpPr>
        <p:spPr>
          <a:xfrm rot="16200000">
            <a:off x="884703" y="3141053"/>
            <a:ext cx="196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Sociale impact</a:t>
            </a:r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520" y="2449419"/>
            <a:ext cx="328206" cy="629061"/>
          </a:xfrm>
          <a:prstGeom prst="rect">
            <a:avLst/>
          </a:prstGeom>
        </p:spPr>
      </p:pic>
      <p:sp>
        <p:nvSpPr>
          <p:cNvPr id="40" name="Tekstvak 39"/>
          <p:cNvSpPr txBox="1"/>
          <p:nvPr/>
        </p:nvSpPr>
        <p:spPr>
          <a:xfrm>
            <a:off x="4996726" y="2463195"/>
            <a:ext cx="2490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Indirecte impact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4996726" y="2776691"/>
            <a:ext cx="206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Directe impact</a:t>
            </a:r>
          </a:p>
        </p:txBody>
      </p:sp>
      <p:cxnSp>
        <p:nvCxnSpPr>
          <p:cNvPr id="43" name="Rechte verbindingslijn 42"/>
          <p:cNvCxnSpPr/>
          <p:nvPr/>
        </p:nvCxnSpPr>
        <p:spPr>
          <a:xfrm flipH="1" flipV="1">
            <a:off x="5212080" y="4124960"/>
            <a:ext cx="2274799" cy="386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3752932" y="3878679"/>
            <a:ext cx="1371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Tipping point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414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-1016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724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Directe en indirecte impact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417378" y="-10160"/>
            <a:ext cx="1626164" cy="114962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3200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cxnSp>
        <p:nvCxnSpPr>
          <p:cNvPr id="8" name="Rechte verbindingslijn 7"/>
          <p:cNvCxnSpPr>
            <a:cxnSpLocks/>
          </p:cNvCxnSpPr>
          <p:nvPr/>
        </p:nvCxnSpPr>
        <p:spPr>
          <a:xfrm>
            <a:off x="279400" y="3925616"/>
            <a:ext cx="11079480" cy="2555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>
            <a:cxnSpLocks/>
          </p:cNvCxnSpPr>
          <p:nvPr/>
        </p:nvCxnSpPr>
        <p:spPr>
          <a:xfrm>
            <a:off x="1219200" y="2006112"/>
            <a:ext cx="0" cy="390593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1824964" y="2006112"/>
            <a:ext cx="249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Product &amp; service 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4986020" y="2006112"/>
            <a:ext cx="249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Capaciteitsopbouw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8138160" y="2006113"/>
            <a:ext cx="249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Kennisontwikkeling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1852930" y="2480806"/>
            <a:ext cx="249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Website met ondersteunende tools</a:t>
            </a:r>
          </a:p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4567549" y="2395511"/>
            <a:ext cx="357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Lerend netwerk;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Database vrijwilligerswerk;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Platform om enthousiasme te delen;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Competentiedatabase;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CV-database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1824964" y="4171836"/>
            <a:ext cx="24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Dynamiekopbouw &amp;</a:t>
            </a:r>
            <a:b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gedragsverandering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4986020" y="4171836"/>
            <a:ext cx="249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Infrastructuurontwikkeling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8138160" y="4171837"/>
            <a:ext cx="249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Belangenbehartiging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1852930" y="5078774"/>
            <a:ext cx="249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30 uren actie;</a:t>
            </a:r>
          </a:p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Groeiend bewustzijn;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School &amp; omgeving;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Groei sociale cohesie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4986019" y="5110047"/>
            <a:ext cx="284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Verjonging vrijwilligerswerk;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Versteviging uitbouw missie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endParaRPr lang="nl-BE" sz="1600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8535" y="5132362"/>
            <a:ext cx="389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Schoolreglement;</a:t>
            </a:r>
          </a:p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Onderwijswetgeving</a:t>
            </a:r>
          </a:p>
        </p:txBody>
      </p:sp>
      <p:sp>
        <p:nvSpPr>
          <p:cNvPr id="49" name="Tekstvak 48"/>
          <p:cNvSpPr txBox="1"/>
          <p:nvPr/>
        </p:nvSpPr>
        <p:spPr>
          <a:xfrm rot="16200000">
            <a:off x="-513983" y="5039484"/>
            <a:ext cx="249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Focus op systeem</a:t>
            </a:r>
          </a:p>
        </p:txBody>
      </p:sp>
      <p:sp>
        <p:nvSpPr>
          <p:cNvPr id="50" name="Tekstvak 49"/>
          <p:cNvSpPr txBox="1"/>
          <p:nvPr/>
        </p:nvSpPr>
        <p:spPr>
          <a:xfrm rot="16200000">
            <a:off x="-92184" y="2663385"/>
            <a:ext cx="1637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Focus op </a:t>
            </a:r>
            <a:b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b="1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begunstigden</a:t>
            </a:r>
          </a:p>
        </p:txBody>
      </p:sp>
      <p:sp>
        <p:nvSpPr>
          <p:cNvPr id="51" name="Tekstvak 50"/>
          <p:cNvSpPr txBox="1"/>
          <p:nvPr/>
        </p:nvSpPr>
        <p:spPr>
          <a:xfrm>
            <a:off x="8225790" y="2536862"/>
            <a:ext cx="24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Getuigenissen; </a:t>
            </a:r>
            <a:b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6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Leercentrum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932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9200" y="281652"/>
            <a:ext cx="38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 Vooruitdaging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175" t="1404" r="8235" b="-1"/>
          <a:stretch/>
        </p:blipFill>
        <p:spPr>
          <a:xfrm>
            <a:off x="0" y="1148079"/>
            <a:ext cx="7388415" cy="570992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7564826" y="2573557"/>
            <a:ext cx="53568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Vanuit de school.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Vierde middelbaar. </a:t>
            </a:r>
            <a:r>
              <a:rPr lang="nl-BE" sz="1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ASO, KSO, TSO, BSO, Buso</a:t>
            </a: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30 uren.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endParaRPr lang="nl-BE" sz="2400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 niet-commerciële organisatie.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Onbetaald.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306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19200" y="281652"/>
            <a:ext cx="4835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 Vooruitdagers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21170" y="3799633"/>
            <a:ext cx="4633122" cy="305836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64429" y="1148081"/>
            <a:ext cx="4689322" cy="297728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03103" y="4348213"/>
            <a:ext cx="3346383" cy="250978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41021" y="1148079"/>
            <a:ext cx="3868339" cy="24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34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200" y="281652"/>
            <a:ext cx="704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Procesopbouw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6258655" y="1429731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Call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hero’s journey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083035" y="5473521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Following</a:t>
            </a:r>
            <a:endParaRPr lang="nl-BE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8696298" y="4214765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Challenge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2622671" y="5219521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Celebration</a:t>
            </a:r>
            <a:endParaRPr lang="nl-BE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2164080" y="3491756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Homecoming</a:t>
            </a:r>
            <a:endParaRPr lang="nl-BE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0112834" flipH="1">
            <a:off x="4022235" y="1951891"/>
            <a:ext cx="4262810" cy="4262810"/>
          </a:xfrm>
          <a:prstGeom prst="rect">
            <a:avLst/>
          </a:prstGeom>
        </p:spPr>
      </p:pic>
      <p:sp>
        <p:nvSpPr>
          <p:cNvPr id="31" name="Ovaal 30"/>
          <p:cNvSpPr/>
          <p:nvPr/>
        </p:nvSpPr>
        <p:spPr>
          <a:xfrm>
            <a:off x="6031720" y="1872026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Ovaal 31"/>
          <p:cNvSpPr/>
          <p:nvPr/>
        </p:nvSpPr>
        <p:spPr>
          <a:xfrm>
            <a:off x="7766658" y="2830682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Ovaal 32"/>
          <p:cNvSpPr/>
          <p:nvPr/>
        </p:nvSpPr>
        <p:spPr>
          <a:xfrm>
            <a:off x="4013200" y="3607088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Ovaal 33"/>
          <p:cNvSpPr/>
          <p:nvPr/>
        </p:nvSpPr>
        <p:spPr>
          <a:xfrm>
            <a:off x="4338081" y="5108267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Tekstvak 34"/>
          <p:cNvSpPr txBox="1"/>
          <p:nvPr/>
        </p:nvSpPr>
        <p:spPr>
          <a:xfrm>
            <a:off x="8111552" y="2655487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Departure</a:t>
            </a:r>
            <a:endParaRPr lang="nl-BE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36" name="Ovaal 35"/>
          <p:cNvSpPr/>
          <p:nvPr/>
        </p:nvSpPr>
        <p:spPr>
          <a:xfrm>
            <a:off x="8067040" y="4214765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Ovaal 36"/>
          <p:cNvSpPr/>
          <p:nvPr/>
        </p:nvSpPr>
        <p:spPr>
          <a:xfrm>
            <a:off x="7457535" y="5404187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Ovaal 37"/>
          <p:cNvSpPr/>
          <p:nvPr/>
        </p:nvSpPr>
        <p:spPr>
          <a:xfrm>
            <a:off x="6031720" y="6013480"/>
            <a:ext cx="243840" cy="25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Tekstvak 38"/>
          <p:cNvSpPr txBox="1"/>
          <p:nvPr/>
        </p:nvSpPr>
        <p:spPr>
          <a:xfrm>
            <a:off x="5746578" y="6340795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Abyss</a:t>
            </a:r>
            <a:endParaRPr lang="nl-BE" b="1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0" name="Rechthoek 39"/>
          <p:cNvSpPr/>
          <p:nvPr/>
        </p:nvSpPr>
        <p:spPr>
          <a:xfrm>
            <a:off x="8260080" y="3060408"/>
            <a:ext cx="3943708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Zelfredzaamheid en praktische competenties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1" name="Rechthoek 40"/>
          <p:cNvSpPr/>
          <p:nvPr/>
        </p:nvSpPr>
        <p:spPr>
          <a:xfrm>
            <a:off x="7005250" y="1537443"/>
            <a:ext cx="6096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Kennis van en omgaan met politieke, ethische, duurzame &amp;</a:t>
            </a:r>
            <a:b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maatschappelijke vraagstukken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8310880" y="4610043"/>
            <a:ext cx="184731" cy="333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3" name="Rechthoek 42"/>
          <p:cNvSpPr/>
          <p:nvPr/>
        </p:nvSpPr>
        <p:spPr>
          <a:xfrm>
            <a:off x="5376331" y="5128225"/>
            <a:ext cx="1675459" cy="333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Leercompetenties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4" name="Rechthoek 43"/>
          <p:cNvSpPr/>
          <p:nvPr/>
        </p:nvSpPr>
        <p:spPr>
          <a:xfrm>
            <a:off x="4471938" y="4500889"/>
            <a:ext cx="3461204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Zelfkennis en persoonlijke ontwikkeling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5" name="Rechthoek 44"/>
          <p:cNvSpPr/>
          <p:nvPr/>
        </p:nvSpPr>
        <p:spPr>
          <a:xfrm>
            <a:off x="4535327" y="4820670"/>
            <a:ext cx="3444533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Kritisch en probleemoplossend denken</a:t>
            </a:r>
          </a:p>
        </p:txBody>
      </p:sp>
      <p:sp>
        <p:nvSpPr>
          <p:cNvPr id="46" name="Rechthoek 45"/>
          <p:cNvSpPr/>
          <p:nvPr/>
        </p:nvSpPr>
        <p:spPr>
          <a:xfrm>
            <a:off x="8403245" y="5883583"/>
            <a:ext cx="3292889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effectLst/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Professionele &amp; sociale competenties</a:t>
            </a:r>
          </a:p>
        </p:txBody>
      </p:sp>
      <p:sp>
        <p:nvSpPr>
          <p:cNvPr id="47" name="Rechthoek 46"/>
          <p:cNvSpPr/>
          <p:nvPr/>
        </p:nvSpPr>
        <p:spPr>
          <a:xfrm>
            <a:off x="654987" y="5592961"/>
            <a:ext cx="3919663" cy="333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Reflectie, zelfvertrouwen en groei van kennis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9" name="Rechthoek 48"/>
          <p:cNvSpPr/>
          <p:nvPr/>
        </p:nvSpPr>
        <p:spPr>
          <a:xfrm>
            <a:off x="1384113" y="3835794"/>
            <a:ext cx="2257349" cy="333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Motiveren &amp; mobiliseren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30" name="Rechthoek 29"/>
          <p:cNvSpPr/>
          <p:nvPr/>
        </p:nvSpPr>
        <p:spPr>
          <a:xfrm>
            <a:off x="8490045" y="4538789"/>
            <a:ext cx="3770584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nl-BE" sz="15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Verbindingen leggen &amp; mening nuanceren</a:t>
            </a:r>
            <a:endParaRPr lang="nl-BE" sz="1500" dirty="0">
              <a:solidFill>
                <a:schemeClr val="bg1"/>
              </a:solidFill>
              <a:effectLst/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2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4" grpId="0"/>
      <p:bldP spid="46" grpId="0"/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2C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19199" y="281652"/>
            <a:ext cx="546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Een slimme netwerkstructuur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626164" cy="1149626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3117235" y="260174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/>
          <p:cNvSpPr/>
          <p:nvPr/>
        </p:nvSpPr>
        <p:spPr>
          <a:xfrm>
            <a:off x="2355235" y="379300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8349635" y="443905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4387235" y="206834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5828519" y="1964261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7230599" y="2372059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7167387" y="5196573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/>
          <p:cNvSpPr/>
          <p:nvPr/>
        </p:nvSpPr>
        <p:spPr>
          <a:xfrm>
            <a:off x="5840115" y="547194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/>
          <p:cNvSpPr/>
          <p:nvPr/>
        </p:nvSpPr>
        <p:spPr>
          <a:xfrm>
            <a:off x="4387235" y="547194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/>
          <p:cNvSpPr/>
          <p:nvPr/>
        </p:nvSpPr>
        <p:spPr>
          <a:xfrm>
            <a:off x="3289955" y="489282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/>
          <p:cNvSpPr/>
          <p:nvPr/>
        </p:nvSpPr>
        <p:spPr>
          <a:xfrm>
            <a:off x="4635882" y="3596356"/>
            <a:ext cx="2682240" cy="1290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bg2">
                    <a:lumMod val="25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Jonge burgers leren </a:t>
            </a:r>
            <a:br>
              <a:rPr lang="nl-BE" dirty="0">
                <a:solidFill>
                  <a:schemeClr val="bg2">
                    <a:lumMod val="25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dirty="0">
                <a:solidFill>
                  <a:schemeClr val="bg2">
                    <a:lumMod val="25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samen leven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Waar de visie centraal staat en verbindt. 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78210" y="2288516"/>
            <a:ext cx="711665" cy="50311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79891" y="2706131"/>
            <a:ext cx="363966" cy="242435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98949" y="2240914"/>
            <a:ext cx="793859" cy="387403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91446" y="2669767"/>
            <a:ext cx="792965" cy="257822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57803" y="4627440"/>
            <a:ext cx="543510" cy="543510"/>
          </a:xfrm>
          <a:prstGeom prst="rect">
            <a:avLst/>
          </a:prstGeom>
        </p:spPr>
      </p:pic>
      <p:cxnSp>
        <p:nvCxnSpPr>
          <p:cNvPr id="30" name="Rechte verbindingslijn met pijl 29"/>
          <p:cNvCxnSpPr>
            <a:cxnSpLocks/>
          </p:cNvCxnSpPr>
          <p:nvPr/>
        </p:nvCxnSpPr>
        <p:spPr>
          <a:xfrm>
            <a:off x="5078441" y="2970013"/>
            <a:ext cx="283863" cy="68876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>
            <a:cxnSpLocks/>
            <a:stCxn id="16" idx="5"/>
            <a:endCxn id="12" idx="1"/>
          </p:cNvCxnSpPr>
          <p:nvPr/>
        </p:nvCxnSpPr>
        <p:spPr>
          <a:xfrm>
            <a:off x="6925317" y="4697713"/>
            <a:ext cx="378957" cy="63277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>
            <a:cxnSpLocks/>
          </p:cNvCxnSpPr>
          <p:nvPr/>
        </p:nvCxnSpPr>
        <p:spPr>
          <a:xfrm>
            <a:off x="3980041" y="3369132"/>
            <a:ext cx="799154" cy="56250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>
            <a:cxnSpLocks/>
            <a:stCxn id="6" idx="6"/>
            <a:endCxn id="16" idx="2"/>
          </p:cNvCxnSpPr>
          <p:nvPr/>
        </p:nvCxnSpPr>
        <p:spPr>
          <a:xfrm flipV="1">
            <a:off x="3289955" y="4241516"/>
            <a:ext cx="1345927" cy="868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>
            <a:cxnSpLocks/>
            <a:stCxn id="11" idx="3"/>
            <a:endCxn id="16" idx="7"/>
          </p:cNvCxnSpPr>
          <p:nvPr/>
        </p:nvCxnSpPr>
        <p:spPr>
          <a:xfrm flipH="1">
            <a:off x="6925317" y="3152548"/>
            <a:ext cx="442169" cy="63277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>
            <a:cxnSpLocks/>
            <a:stCxn id="10" idx="4"/>
          </p:cNvCxnSpPr>
          <p:nvPr/>
        </p:nvCxnSpPr>
        <p:spPr>
          <a:xfrm flipH="1">
            <a:off x="6198077" y="2878661"/>
            <a:ext cx="97802" cy="71769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>
            <a:cxnSpLocks/>
          </p:cNvCxnSpPr>
          <p:nvPr/>
        </p:nvCxnSpPr>
        <p:spPr>
          <a:xfrm flipH="1" flipV="1">
            <a:off x="7266891" y="4406076"/>
            <a:ext cx="1123384" cy="30133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>
            <a:cxnSpLocks/>
          </p:cNvCxnSpPr>
          <p:nvPr/>
        </p:nvCxnSpPr>
        <p:spPr>
          <a:xfrm flipV="1">
            <a:off x="5083195" y="4801692"/>
            <a:ext cx="213360" cy="71861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met pijl 37"/>
          <p:cNvCxnSpPr>
            <a:cxnSpLocks/>
            <a:stCxn id="15" idx="7"/>
          </p:cNvCxnSpPr>
          <p:nvPr/>
        </p:nvCxnSpPr>
        <p:spPr>
          <a:xfrm flipV="1">
            <a:off x="4087788" y="4545247"/>
            <a:ext cx="583927" cy="48148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97475" y="3931273"/>
            <a:ext cx="599440" cy="599440"/>
          </a:xfrm>
          <a:prstGeom prst="rect">
            <a:avLst/>
          </a:prstGeom>
        </p:spPr>
      </p:pic>
      <p:cxnSp>
        <p:nvCxnSpPr>
          <p:cNvPr id="41" name="Rechte verbindingslijn met pijl 40"/>
          <p:cNvCxnSpPr>
            <a:cxnSpLocks/>
            <a:stCxn id="13" idx="0"/>
          </p:cNvCxnSpPr>
          <p:nvPr/>
        </p:nvCxnSpPr>
        <p:spPr>
          <a:xfrm flipH="1" flipV="1">
            <a:off x="6175259" y="4886676"/>
            <a:ext cx="132216" cy="58526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>
            <a:cxnSpLocks/>
            <a:stCxn id="13" idx="2"/>
            <a:endCxn id="14" idx="6"/>
          </p:cNvCxnSpPr>
          <p:nvPr/>
        </p:nvCxnSpPr>
        <p:spPr>
          <a:xfrm flipH="1">
            <a:off x="5321955" y="5929145"/>
            <a:ext cx="51816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met pijl 46"/>
          <p:cNvCxnSpPr>
            <a:cxnSpLocks/>
          </p:cNvCxnSpPr>
          <p:nvPr/>
        </p:nvCxnSpPr>
        <p:spPr>
          <a:xfrm flipH="1">
            <a:off x="5321955" y="2498521"/>
            <a:ext cx="51816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/>
          <p:cNvCxnSpPr>
            <a:cxnSpLocks/>
            <a:endCxn id="11" idx="5"/>
          </p:cNvCxnSpPr>
          <p:nvPr/>
        </p:nvCxnSpPr>
        <p:spPr>
          <a:xfrm flipH="1" flipV="1">
            <a:off x="8028432" y="3152548"/>
            <a:ext cx="323716" cy="22224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cxnSpLocks/>
            <a:stCxn id="9" idx="2"/>
          </p:cNvCxnSpPr>
          <p:nvPr/>
        </p:nvCxnSpPr>
        <p:spPr>
          <a:xfrm flipH="1">
            <a:off x="3938945" y="2525545"/>
            <a:ext cx="448290" cy="26608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/>
          <p:cNvCxnSpPr>
            <a:cxnSpLocks/>
          </p:cNvCxnSpPr>
          <p:nvPr/>
        </p:nvCxnSpPr>
        <p:spPr>
          <a:xfrm flipH="1" flipV="1">
            <a:off x="6751643" y="2567279"/>
            <a:ext cx="515248" cy="11170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met pijl 54"/>
          <p:cNvCxnSpPr>
            <a:cxnSpLocks/>
          </p:cNvCxnSpPr>
          <p:nvPr/>
        </p:nvCxnSpPr>
        <p:spPr>
          <a:xfrm flipH="1">
            <a:off x="3025202" y="3402199"/>
            <a:ext cx="221602" cy="41077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/>
          <p:cNvCxnSpPr>
            <a:cxnSpLocks/>
          </p:cNvCxnSpPr>
          <p:nvPr/>
        </p:nvCxnSpPr>
        <p:spPr>
          <a:xfrm flipH="1">
            <a:off x="8102107" y="5216044"/>
            <a:ext cx="392552" cy="25759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met pijl 59"/>
          <p:cNvCxnSpPr>
            <a:cxnSpLocks/>
          </p:cNvCxnSpPr>
          <p:nvPr/>
        </p:nvCxnSpPr>
        <p:spPr>
          <a:xfrm flipH="1" flipV="1">
            <a:off x="3075778" y="4673277"/>
            <a:ext cx="319179" cy="37501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/>
          <p:cNvCxnSpPr>
            <a:cxnSpLocks/>
            <a:endCxn id="13" idx="6"/>
          </p:cNvCxnSpPr>
          <p:nvPr/>
        </p:nvCxnSpPr>
        <p:spPr>
          <a:xfrm flipH="1">
            <a:off x="6774835" y="5857812"/>
            <a:ext cx="411167" cy="7133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/>
          <p:cNvCxnSpPr>
            <a:cxnSpLocks/>
            <a:stCxn id="14" idx="2"/>
          </p:cNvCxnSpPr>
          <p:nvPr/>
        </p:nvCxnSpPr>
        <p:spPr>
          <a:xfrm flipH="1" flipV="1">
            <a:off x="4120695" y="5678681"/>
            <a:ext cx="266540" cy="25046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fbeelding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61903" y="3011179"/>
            <a:ext cx="683778" cy="266429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80148" y="5216044"/>
            <a:ext cx="740547" cy="341599"/>
          </a:xfrm>
          <a:prstGeom prst="rect">
            <a:avLst/>
          </a:prstGeom>
        </p:spPr>
      </p:pic>
      <p:pic>
        <p:nvPicPr>
          <p:cNvPr id="39" name="Afbeelding 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9878"/>
          <a:stretch/>
        </p:blipFill>
        <p:spPr>
          <a:xfrm>
            <a:off x="4669175" y="5633499"/>
            <a:ext cx="431800" cy="639657"/>
          </a:xfrm>
          <a:prstGeom prst="rect">
            <a:avLst/>
          </a:prstGeom>
        </p:spPr>
      </p:pic>
      <p:pic>
        <p:nvPicPr>
          <p:cNvPr id="43" name="Afbeelding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48066" y="5662220"/>
            <a:ext cx="518815" cy="518815"/>
          </a:xfrm>
          <a:prstGeom prst="rect">
            <a:avLst/>
          </a:prstGeom>
        </p:spPr>
      </p:pic>
      <p:pic>
        <p:nvPicPr>
          <p:cNvPr id="46" name="Afbeelding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0348180" flipH="1">
            <a:off x="7439841" y="5436301"/>
            <a:ext cx="472966" cy="472966"/>
          </a:xfrm>
          <a:prstGeom prst="rect">
            <a:avLst/>
          </a:prstGeom>
        </p:spPr>
      </p:pic>
      <p:sp>
        <p:nvSpPr>
          <p:cNvPr id="58" name="Ovaal 57"/>
          <p:cNvSpPr/>
          <p:nvPr/>
        </p:nvSpPr>
        <p:spPr>
          <a:xfrm>
            <a:off x="8303539" y="3148735"/>
            <a:ext cx="93472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2" name="Rechte verbindingslijn met pijl 61"/>
          <p:cNvCxnSpPr>
            <a:cxnSpLocks/>
          </p:cNvCxnSpPr>
          <p:nvPr/>
        </p:nvCxnSpPr>
        <p:spPr>
          <a:xfrm flipH="1">
            <a:off x="7289454" y="3760027"/>
            <a:ext cx="1060181" cy="31176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/>
          <p:cNvCxnSpPr>
            <a:cxnSpLocks/>
          </p:cNvCxnSpPr>
          <p:nvPr/>
        </p:nvCxnSpPr>
        <p:spPr>
          <a:xfrm>
            <a:off x="8829558" y="4075279"/>
            <a:ext cx="30641" cy="3778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Afbeelding 8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714" t="13517" r="20206" b="13769"/>
          <a:stretch/>
        </p:blipFill>
        <p:spPr>
          <a:xfrm>
            <a:off x="8562921" y="3274489"/>
            <a:ext cx="415956" cy="321867"/>
          </a:xfrm>
          <a:prstGeom prst="rect">
            <a:avLst/>
          </a:prstGeom>
        </p:spPr>
      </p:pic>
      <p:pic>
        <p:nvPicPr>
          <p:cNvPr id="86" name="Afbeelding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92108" y="3658773"/>
            <a:ext cx="386769" cy="2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986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9901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-22972"/>
            <a:ext cx="12192000" cy="114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Cc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163267" y="288182"/>
            <a:ext cx="779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Lanceringsactie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75337" y="0"/>
            <a:ext cx="1593143" cy="112628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42670" y="2420599"/>
            <a:ext cx="3295650" cy="329565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762920" y="2590282"/>
            <a:ext cx="651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Prominente figuren dagen uit.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Radioprogramma ondersteunt.</a:t>
            </a:r>
          </a:p>
          <a:p>
            <a:endParaRPr lang="nl-BE" sz="2400" dirty="0">
              <a:solidFill>
                <a:schemeClr val="bg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Bewustzijn actuele problematieken vergroot.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Interactie school en omgeving start.</a:t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</a:br>
            <a:r>
              <a:rPr lang="nl-BE" sz="24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Sociale media versterkt.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163267" y="1172598"/>
            <a:ext cx="1111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Ik daag je uit om je rol als burger op te nemen.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02254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472</Words>
  <Application>Microsoft Office PowerPoint</Application>
  <PresentationFormat>Aangepast</PresentationFormat>
  <Paragraphs>116</Paragraphs>
  <Slides>14</Slides>
  <Notes>0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Kantoorthema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Heleen De Smet</dc:creator>
  <cp:lastModifiedBy>Ewoud Monbaliu</cp:lastModifiedBy>
  <cp:revision>69</cp:revision>
  <dcterms:created xsi:type="dcterms:W3CDTF">2017-03-21T06:26:31Z</dcterms:created>
  <dcterms:modified xsi:type="dcterms:W3CDTF">2017-03-21T06:27:26Z</dcterms:modified>
</cp:coreProperties>
</file>